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9" r:id="rId22"/>
    <p:sldId id="280" r:id="rId23"/>
    <p:sldId id="281" r:id="rId24"/>
    <p:sldId id="278" r:id="rId25"/>
    <p:sldId id="282" r:id="rId26"/>
    <p:sldId id="283" r:id="rId27"/>
    <p:sldId id="284" r:id="rId28"/>
    <p:sldId id="285" r:id="rId29"/>
    <p:sldId id="286" r:id="rId30"/>
    <p:sldId id="287" r:id="rId31"/>
    <p:sldId id="288" r:id="rId32"/>
    <p:sldId id="289" r:id="rId33"/>
    <p:sldId id="290" r:id="rId34"/>
    <p:sldId id="292" r:id="rId35"/>
    <p:sldId id="293" r:id="rId36"/>
    <p:sldId id="294" r:id="rId37"/>
    <p:sldId id="295" r:id="rId38"/>
    <p:sldId id="291" r:id="rId39"/>
    <p:sldId id="297" r:id="rId40"/>
    <p:sldId id="300" r:id="rId41"/>
    <p:sldId id="301" r:id="rId42"/>
    <p:sldId id="302" r:id="rId43"/>
    <p:sldId id="299" r:id="rId44"/>
    <p:sldId id="29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0" d="100"/>
          <a:sy n="90" d="100"/>
        </p:scale>
        <p:origin x="5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p>
            <a:fld id="{D341B595-366B-43E2-A22E-EA6A78C03F06}" type="datetimeFigureOut">
              <a:rPr lang="en-US" smtClean="0"/>
              <a:t>6/23/2025</a:t>
            </a:fld>
            <a:endParaRPr lang="en-US"/>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369288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C0AF-44D0-4830-AF13-49B8522BE6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B4D8C-6045-47B3-9A0C-F2215A90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9A9F1-F398-416A-A8C0-0A36D838DD15}"/>
              </a:ext>
            </a:extLst>
          </p:cNvPr>
          <p:cNvSpPr>
            <a:spLocks noGrp="1"/>
          </p:cNvSpPr>
          <p:nvPr>
            <p:ph type="dt" sz="half" idx="10"/>
          </p:nvPr>
        </p:nvSpPr>
        <p:spPr/>
        <p:txBody>
          <a:bodyPr/>
          <a:lstStyle/>
          <a:p>
            <a:fld id="{D341B595-366B-43E2-A22E-EA6A78C03F06}" type="datetimeFigureOut">
              <a:rPr lang="en-US" smtClean="0"/>
              <a:t>6/23/2025</a:t>
            </a:fld>
            <a:endParaRPr lang="en-US"/>
          </a:p>
        </p:txBody>
      </p:sp>
      <p:sp>
        <p:nvSpPr>
          <p:cNvPr id="5" name="Footer Placeholder 4">
            <a:extLst>
              <a:ext uri="{FF2B5EF4-FFF2-40B4-BE49-F238E27FC236}">
                <a16:creationId xmlns:a16="http://schemas.microsoft.com/office/drawing/2014/main" id="{6E37F801-C9FB-4A34-8386-BA9FBACCB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05176-F6E9-4997-8355-74F2A4560A65}"/>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188191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BC807-13E1-4F3F-83FA-FD9BD24F3B1F}"/>
              </a:ext>
            </a:extLst>
          </p:cNvPr>
          <p:cNvSpPr>
            <a:spLocks noGrp="1"/>
          </p:cNvSpPr>
          <p:nvPr>
            <p:ph type="title" orient="vert"/>
          </p:nvPr>
        </p:nvSpPr>
        <p:spPr>
          <a:xfrm>
            <a:off x="8986520" y="647699"/>
            <a:ext cx="2291080" cy="52959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9B7E2EAA-155E-482E-A2B8-547653B253EE}"/>
              </a:ext>
            </a:extLst>
          </p:cNvPr>
          <p:cNvSpPr>
            <a:spLocks noGrp="1"/>
          </p:cNvSpPr>
          <p:nvPr>
            <p:ph type="body" orient="vert" idx="1"/>
          </p:nvPr>
        </p:nvSpPr>
        <p:spPr>
          <a:xfrm>
            <a:off x="652371" y="647699"/>
            <a:ext cx="8120789" cy="52959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A4BDC-BDD0-417D-AF7C-516EE556D7E4}"/>
              </a:ext>
            </a:extLst>
          </p:cNvPr>
          <p:cNvSpPr>
            <a:spLocks noGrp="1"/>
          </p:cNvSpPr>
          <p:nvPr>
            <p:ph type="dt" sz="half" idx="10"/>
          </p:nvPr>
        </p:nvSpPr>
        <p:spPr/>
        <p:txBody>
          <a:bodyPr/>
          <a:lstStyle/>
          <a:p>
            <a:fld id="{D341B595-366B-43E2-A22E-EA6A78C03F06}" type="datetimeFigureOut">
              <a:rPr lang="en-US" smtClean="0"/>
              <a:t>6/23/2025</a:t>
            </a:fld>
            <a:endParaRPr lang="en-US"/>
          </a:p>
        </p:txBody>
      </p:sp>
      <p:sp>
        <p:nvSpPr>
          <p:cNvPr id="5" name="Footer Placeholder 4">
            <a:extLst>
              <a:ext uri="{FF2B5EF4-FFF2-40B4-BE49-F238E27FC236}">
                <a16:creationId xmlns:a16="http://schemas.microsoft.com/office/drawing/2014/main" id="{0EF663EC-23F9-4202-80F3-F8E550884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8402D-7367-485B-AEA6-5AB2B8209D1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053362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D341B595-366B-43E2-A22E-EA6A78C03F06}" type="datetimeFigureOut">
              <a:rPr lang="en-US" smtClean="0"/>
              <a:t>6/23/2025</a:t>
            </a:fld>
            <a:endParaRPr lang="en-US"/>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4247820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96BE-9AF9-4E97-9204-5B672D797384}"/>
              </a:ext>
            </a:extLst>
          </p:cNvPr>
          <p:cNvSpPr>
            <a:spLocks noGrp="1"/>
          </p:cNvSpPr>
          <p:nvPr>
            <p:ph type="title"/>
          </p:nvPr>
        </p:nvSpPr>
        <p:spPr>
          <a:xfrm>
            <a:off x="1981200" y="2362200"/>
            <a:ext cx="7696200" cy="24003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5EDF98A-E8AE-4443-9A8C-CB35DEB2CE60}"/>
              </a:ext>
            </a:extLst>
          </p:cNvPr>
          <p:cNvSpPr>
            <a:spLocks noGrp="1"/>
          </p:cNvSpPr>
          <p:nvPr>
            <p:ph type="body" idx="1"/>
          </p:nvPr>
        </p:nvSpPr>
        <p:spPr>
          <a:xfrm>
            <a:off x="1981200" y="5067300"/>
            <a:ext cx="7696200" cy="876300"/>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B7114B-35CB-40C5-BCC8-C5039524FFC1}"/>
              </a:ext>
            </a:extLst>
          </p:cNvPr>
          <p:cNvSpPr>
            <a:spLocks noGrp="1"/>
          </p:cNvSpPr>
          <p:nvPr>
            <p:ph type="dt" sz="half" idx="10"/>
          </p:nvPr>
        </p:nvSpPr>
        <p:spPr/>
        <p:txBody>
          <a:bodyPr/>
          <a:lstStyle/>
          <a:p>
            <a:fld id="{D341B595-366B-43E2-A22E-EA6A78C03F06}" type="datetimeFigureOut">
              <a:rPr lang="en-US" smtClean="0"/>
              <a:t>6/23/2025</a:t>
            </a:fld>
            <a:endParaRPr lang="en-US"/>
          </a:p>
        </p:txBody>
      </p:sp>
      <p:sp>
        <p:nvSpPr>
          <p:cNvPr id="5" name="Footer Placeholder 4">
            <a:extLst>
              <a:ext uri="{FF2B5EF4-FFF2-40B4-BE49-F238E27FC236}">
                <a16:creationId xmlns:a16="http://schemas.microsoft.com/office/drawing/2014/main" id="{7A1AA324-982E-42C4-8002-5F236877C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01596-9353-4C1A-972E-6522F2B42049}"/>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8554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0BC9-7469-437A-B92B-0A2627E4B9B4}"/>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1B7D887-595C-4649-AF8E-E78307000D4A}"/>
              </a:ext>
            </a:extLst>
          </p:cNvPr>
          <p:cNvSpPr>
            <a:spLocks noGrp="1"/>
          </p:cNvSpPr>
          <p:nvPr>
            <p:ph sz="half" idx="1"/>
          </p:nvPr>
        </p:nvSpPr>
        <p:spPr>
          <a:xfrm>
            <a:off x="914400" y="1825625"/>
            <a:ext cx="49911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39FE29C-ED37-4DD9-949F-0024342619E1}"/>
              </a:ext>
            </a:extLst>
          </p:cNvPr>
          <p:cNvSpPr>
            <a:spLocks noGrp="1"/>
          </p:cNvSpPr>
          <p:nvPr>
            <p:ph sz="half" idx="2"/>
          </p:nvPr>
        </p:nvSpPr>
        <p:spPr>
          <a:xfrm>
            <a:off x="6248400" y="1825625"/>
            <a:ext cx="5029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6F6AA34-8CC0-4E5B-8396-0AC75633142B}"/>
              </a:ext>
            </a:extLst>
          </p:cNvPr>
          <p:cNvSpPr>
            <a:spLocks noGrp="1"/>
          </p:cNvSpPr>
          <p:nvPr>
            <p:ph type="dt" sz="half" idx="10"/>
          </p:nvPr>
        </p:nvSpPr>
        <p:spPr/>
        <p:txBody>
          <a:bodyPr/>
          <a:lstStyle/>
          <a:p>
            <a:fld id="{D341B595-366B-43E2-A22E-EA6A78C03F06}" type="datetimeFigureOut">
              <a:rPr lang="en-US" smtClean="0"/>
              <a:t>6/23/2025</a:t>
            </a:fld>
            <a:endParaRPr lang="en-US"/>
          </a:p>
        </p:txBody>
      </p:sp>
      <p:sp>
        <p:nvSpPr>
          <p:cNvPr id="6" name="Footer Placeholder 5">
            <a:extLst>
              <a:ext uri="{FF2B5EF4-FFF2-40B4-BE49-F238E27FC236}">
                <a16:creationId xmlns:a16="http://schemas.microsoft.com/office/drawing/2014/main" id="{28DF7398-73FE-4D27-AFF9-91BEBFED32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00880-10EE-4115-8BBB-13DDF270DBD1}"/>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590613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3C9B-D20D-43FA-BA18-D50F86A9127E}"/>
              </a:ext>
            </a:extLst>
          </p:cNvPr>
          <p:cNvSpPr>
            <a:spLocks noGrp="1"/>
          </p:cNvSpPr>
          <p:nvPr>
            <p:ph type="title"/>
          </p:nvPr>
        </p:nvSpPr>
        <p:spPr>
          <a:xfrm>
            <a:off x="652371" y="647699"/>
            <a:ext cx="10625229" cy="115062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52F00A-F4EE-40FC-9325-373840422D52}"/>
              </a:ext>
            </a:extLst>
          </p:cNvPr>
          <p:cNvSpPr>
            <a:spLocks noGrp="1"/>
          </p:cNvSpPr>
          <p:nvPr>
            <p:ph type="body" idx="1"/>
          </p:nvPr>
        </p:nvSpPr>
        <p:spPr>
          <a:xfrm>
            <a:off x="655863" y="1879599"/>
            <a:ext cx="5157787"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5DD90-A306-4A8B-A54C-8033B7F7F0E9}"/>
              </a:ext>
            </a:extLst>
          </p:cNvPr>
          <p:cNvSpPr>
            <a:spLocks noGrp="1"/>
          </p:cNvSpPr>
          <p:nvPr>
            <p:ph sz="half" idx="2"/>
          </p:nvPr>
        </p:nvSpPr>
        <p:spPr>
          <a:xfrm>
            <a:off x="655863" y="2560955"/>
            <a:ext cx="5157787"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040E0AA-F8F8-4862-B27B-50FAF2F34DE0}"/>
              </a:ext>
            </a:extLst>
          </p:cNvPr>
          <p:cNvSpPr>
            <a:spLocks noGrp="1"/>
          </p:cNvSpPr>
          <p:nvPr>
            <p:ph type="body" sz="quarter" idx="3"/>
          </p:nvPr>
        </p:nvSpPr>
        <p:spPr>
          <a:xfrm>
            <a:off x="6094412" y="1879599"/>
            <a:ext cx="5183188" cy="675641"/>
          </a:xfrm>
        </p:spPr>
        <p:txBody>
          <a:bodyPr anchor="b">
            <a:no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FEBDD6-EDA1-4CE7-9DDC-9D977E12DDAB}"/>
              </a:ext>
            </a:extLst>
          </p:cNvPr>
          <p:cNvSpPr>
            <a:spLocks noGrp="1"/>
          </p:cNvSpPr>
          <p:nvPr>
            <p:ph sz="quarter" idx="4"/>
          </p:nvPr>
        </p:nvSpPr>
        <p:spPr>
          <a:xfrm>
            <a:off x="6094412" y="2560955"/>
            <a:ext cx="5183188" cy="3649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0044487-D350-4434-A5C7-A96942FFC95E}"/>
              </a:ext>
            </a:extLst>
          </p:cNvPr>
          <p:cNvSpPr>
            <a:spLocks noGrp="1"/>
          </p:cNvSpPr>
          <p:nvPr>
            <p:ph type="dt" sz="half" idx="10"/>
          </p:nvPr>
        </p:nvSpPr>
        <p:spPr/>
        <p:txBody>
          <a:bodyPr/>
          <a:lstStyle/>
          <a:p>
            <a:fld id="{D341B595-366B-43E2-A22E-EA6A78C03F06}" type="datetimeFigureOut">
              <a:rPr lang="en-US" smtClean="0"/>
              <a:t>6/23/2025</a:t>
            </a:fld>
            <a:endParaRPr lang="en-US"/>
          </a:p>
        </p:txBody>
      </p:sp>
      <p:sp>
        <p:nvSpPr>
          <p:cNvPr id="8" name="Footer Placeholder 7">
            <a:extLst>
              <a:ext uri="{FF2B5EF4-FFF2-40B4-BE49-F238E27FC236}">
                <a16:creationId xmlns:a16="http://schemas.microsoft.com/office/drawing/2014/main" id="{3389DC43-E591-42BF-82EE-E4887E4BC5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CD421-2D00-41DD-A393-4739E389D95E}"/>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146786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9A8B-0FAF-431C-9657-9003FA0373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BBA2A1-331D-40F8-867B-CE15011360A1}"/>
              </a:ext>
            </a:extLst>
          </p:cNvPr>
          <p:cNvSpPr>
            <a:spLocks noGrp="1"/>
          </p:cNvSpPr>
          <p:nvPr>
            <p:ph type="dt" sz="half" idx="10"/>
          </p:nvPr>
        </p:nvSpPr>
        <p:spPr/>
        <p:txBody>
          <a:bodyPr/>
          <a:lstStyle/>
          <a:p>
            <a:fld id="{D341B595-366B-43E2-A22E-EA6A78C03F06}" type="datetimeFigureOut">
              <a:rPr lang="en-US" smtClean="0"/>
              <a:t>6/23/2025</a:t>
            </a:fld>
            <a:endParaRPr lang="en-US"/>
          </a:p>
        </p:txBody>
      </p:sp>
      <p:sp>
        <p:nvSpPr>
          <p:cNvPr id="4" name="Footer Placeholder 3">
            <a:extLst>
              <a:ext uri="{FF2B5EF4-FFF2-40B4-BE49-F238E27FC236}">
                <a16:creationId xmlns:a16="http://schemas.microsoft.com/office/drawing/2014/main" id="{850995C1-5121-47B6-AC6D-F60C0FF6635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DBE022-9B54-431C-80D5-5D8F2AFCB92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938095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15B6E5-6347-41F6-85FC-3BF3652D1BC3}"/>
              </a:ext>
            </a:extLst>
          </p:cNvPr>
          <p:cNvSpPr>
            <a:spLocks noGrp="1"/>
          </p:cNvSpPr>
          <p:nvPr>
            <p:ph type="dt" sz="half" idx="10"/>
          </p:nvPr>
        </p:nvSpPr>
        <p:spPr/>
        <p:txBody>
          <a:bodyPr/>
          <a:lstStyle/>
          <a:p>
            <a:fld id="{D341B595-366B-43E2-A22E-EA6A78C03F06}" type="datetimeFigureOut">
              <a:rPr lang="en-US" smtClean="0"/>
              <a:t>6/23/2025</a:t>
            </a:fld>
            <a:endParaRPr lang="en-US"/>
          </a:p>
        </p:txBody>
      </p:sp>
      <p:sp>
        <p:nvSpPr>
          <p:cNvPr id="3" name="Footer Placeholder 2">
            <a:extLst>
              <a:ext uri="{FF2B5EF4-FFF2-40B4-BE49-F238E27FC236}">
                <a16:creationId xmlns:a16="http://schemas.microsoft.com/office/drawing/2014/main" id="{1C6A93F6-45F8-4453-B5DC-B2F3D5D0B5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E364E1-213B-4AF0-80D7-8101EFD5E410}"/>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1128687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0B5D-E76D-4797-AD77-15625D675F3A}"/>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9744D8D-C9CF-43B2-905D-2368B17A539A}"/>
              </a:ext>
            </a:extLst>
          </p:cNvPr>
          <p:cNvSpPr>
            <a:spLocks noGrp="1"/>
          </p:cNvSpPr>
          <p:nvPr>
            <p:ph idx="1"/>
          </p:nvPr>
        </p:nvSpPr>
        <p:spPr>
          <a:xfrm>
            <a:off x="5540188" y="914400"/>
            <a:ext cx="5737412" cy="50291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1B4BF0C-D14C-46D7-ACDD-1885DDD883F1}"/>
              </a:ext>
            </a:extLst>
          </p:cNvPr>
          <p:cNvSpPr>
            <a:spLocks noGrp="1"/>
          </p:cNvSpPr>
          <p:nvPr>
            <p:ph type="body" sz="half" idx="2"/>
          </p:nvPr>
        </p:nvSpPr>
        <p:spPr>
          <a:xfrm>
            <a:off x="652372" y="2697479"/>
            <a:ext cx="4119654" cy="324611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FD7D8D-72E7-4ABD-BB87-80BB49003104}"/>
              </a:ext>
            </a:extLst>
          </p:cNvPr>
          <p:cNvSpPr>
            <a:spLocks noGrp="1"/>
          </p:cNvSpPr>
          <p:nvPr>
            <p:ph type="dt" sz="half" idx="10"/>
          </p:nvPr>
        </p:nvSpPr>
        <p:spPr/>
        <p:txBody>
          <a:bodyPr/>
          <a:lstStyle/>
          <a:p>
            <a:fld id="{D341B595-366B-43E2-A22E-EA6A78C03F06}" type="datetimeFigureOut">
              <a:rPr lang="en-US" smtClean="0"/>
              <a:t>6/23/2025</a:t>
            </a:fld>
            <a:endParaRPr lang="en-US"/>
          </a:p>
        </p:txBody>
      </p:sp>
      <p:sp>
        <p:nvSpPr>
          <p:cNvPr id="6" name="Footer Placeholder 5">
            <a:extLst>
              <a:ext uri="{FF2B5EF4-FFF2-40B4-BE49-F238E27FC236}">
                <a16:creationId xmlns:a16="http://schemas.microsoft.com/office/drawing/2014/main" id="{A9D9C1CE-C8CE-4364-A021-ADC2D6472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E6FA33-09EF-495A-853E-63750CA37AC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3261853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023E-952E-40DF-A101-74D22789D534}"/>
              </a:ext>
            </a:extLst>
          </p:cNvPr>
          <p:cNvSpPr>
            <a:spLocks noGrp="1"/>
          </p:cNvSpPr>
          <p:nvPr>
            <p:ph type="title"/>
          </p:nvPr>
        </p:nvSpPr>
        <p:spPr>
          <a:xfrm>
            <a:off x="652372" y="647700"/>
            <a:ext cx="4119654" cy="1714500"/>
          </a:xfrm>
        </p:spPr>
        <p:txBody>
          <a:bodyPr anchor="b">
            <a:noAutofit/>
          </a:bodyPr>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841E98DD-BF5D-4CCA-8C66-F2A6CE11271C}"/>
              </a:ext>
            </a:extLst>
          </p:cNvPr>
          <p:cNvSpPr>
            <a:spLocks noGrp="1"/>
          </p:cNvSpPr>
          <p:nvPr>
            <p:ph type="pic" idx="1"/>
          </p:nvPr>
        </p:nvSpPr>
        <p:spPr>
          <a:xfrm>
            <a:off x="5486400" y="914400"/>
            <a:ext cx="5791200" cy="50291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EC22A6-F2C2-4A88-BEE5-2D6CEB520EB9}"/>
              </a:ext>
            </a:extLst>
          </p:cNvPr>
          <p:cNvSpPr>
            <a:spLocks noGrp="1"/>
          </p:cNvSpPr>
          <p:nvPr>
            <p:ph type="body" sz="half" idx="2"/>
          </p:nvPr>
        </p:nvSpPr>
        <p:spPr>
          <a:xfrm>
            <a:off x="652372" y="2697480"/>
            <a:ext cx="4119654" cy="31715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A1F755-C7AF-4C50-8CA8-828612A767B0}"/>
              </a:ext>
            </a:extLst>
          </p:cNvPr>
          <p:cNvSpPr>
            <a:spLocks noGrp="1"/>
          </p:cNvSpPr>
          <p:nvPr>
            <p:ph type="dt" sz="half" idx="10"/>
          </p:nvPr>
        </p:nvSpPr>
        <p:spPr/>
        <p:txBody>
          <a:bodyPr/>
          <a:lstStyle/>
          <a:p>
            <a:fld id="{D341B595-366B-43E2-A22E-EA6A78C03F06}" type="datetimeFigureOut">
              <a:rPr lang="en-US" smtClean="0"/>
              <a:t>6/23/2025</a:t>
            </a:fld>
            <a:endParaRPr lang="en-US"/>
          </a:p>
        </p:txBody>
      </p:sp>
      <p:sp>
        <p:nvSpPr>
          <p:cNvPr id="6" name="Footer Placeholder 5">
            <a:extLst>
              <a:ext uri="{FF2B5EF4-FFF2-40B4-BE49-F238E27FC236}">
                <a16:creationId xmlns:a16="http://schemas.microsoft.com/office/drawing/2014/main" id="{C1EDE175-E818-477C-A3F6-7DD65C126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D0B8E3-DB91-440B-818F-71E4248BB102}"/>
              </a:ext>
            </a:extLst>
          </p:cNvPr>
          <p:cNvSpPr>
            <a:spLocks noGrp="1"/>
          </p:cNvSpPr>
          <p:nvPr>
            <p:ph type="sldNum" sz="quarter" idx="12"/>
          </p:nvPr>
        </p:nvSpPr>
        <p:spPr/>
        <p:txBody>
          <a:bodyPr/>
          <a:lstStyle/>
          <a:p>
            <a:fld id="{4BA915EE-10CB-4CF1-8569-6154455DA573}" type="slidenum">
              <a:rPr lang="en-US" smtClean="0"/>
              <a:t>‹#›</a:t>
            </a:fld>
            <a:endParaRPr lang="en-US"/>
          </a:p>
        </p:txBody>
      </p:sp>
    </p:spTree>
    <p:extLst>
      <p:ext uri="{BB962C8B-B14F-4D97-AF65-F5344CB8AC3E}">
        <p14:creationId xmlns:p14="http://schemas.microsoft.com/office/powerpoint/2010/main" val="861218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5EB7D6-B8CB-49E3-874F-2255BEE82473}"/>
              </a:ext>
            </a:extLst>
          </p:cNvPr>
          <p:cNvSpPr>
            <a:spLocks noGrp="1"/>
          </p:cNvSpPr>
          <p:nvPr>
            <p:ph type="title"/>
          </p:nvPr>
        </p:nvSpPr>
        <p:spPr>
          <a:xfrm>
            <a:off x="652371" y="647700"/>
            <a:ext cx="10625229" cy="11470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FBEEAC5-A8AB-4FE8-A270-D70F7DED4A50}"/>
              </a:ext>
            </a:extLst>
          </p:cNvPr>
          <p:cNvSpPr>
            <a:spLocks noGrp="1"/>
          </p:cNvSpPr>
          <p:nvPr>
            <p:ph type="body" idx="1"/>
          </p:nvPr>
        </p:nvSpPr>
        <p:spPr>
          <a:xfrm>
            <a:off x="652371" y="2095500"/>
            <a:ext cx="10620855" cy="3848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7B6506C-52BF-4C05-AD31-7C08B80151CB}"/>
              </a:ext>
            </a:extLst>
          </p:cNvPr>
          <p:cNvSpPr>
            <a:spLocks noGrp="1"/>
          </p:cNvSpPr>
          <p:nvPr>
            <p:ph type="dt" sz="half" idx="2"/>
          </p:nvPr>
        </p:nvSpPr>
        <p:spPr>
          <a:xfrm>
            <a:off x="652371" y="6332538"/>
            <a:ext cx="3006492" cy="365125"/>
          </a:xfrm>
          <a:prstGeom prst="rect">
            <a:avLst/>
          </a:prstGeom>
        </p:spPr>
        <p:txBody>
          <a:bodyPr vert="horz" lIns="91440" tIns="45720" rIns="91440" bIns="45720" rtlCol="0" anchor="ctr"/>
          <a:lstStyle>
            <a:lvl1pPr algn="l">
              <a:defRPr sz="900" b="1" spc="100" baseline="0">
                <a:solidFill>
                  <a:schemeClr val="tx1"/>
                </a:solidFill>
              </a:defRPr>
            </a:lvl1pPr>
          </a:lstStyle>
          <a:p>
            <a:fld id="{D341B595-366B-43E2-A22E-EA6A78C03F06}" type="datetimeFigureOut">
              <a:rPr lang="en-US" smtClean="0"/>
              <a:t>6/23/2025</a:t>
            </a:fld>
            <a:endParaRPr lang="en-US"/>
          </a:p>
        </p:txBody>
      </p:sp>
      <p:sp>
        <p:nvSpPr>
          <p:cNvPr id="5" name="Footer Placeholder 4">
            <a:extLst>
              <a:ext uri="{FF2B5EF4-FFF2-40B4-BE49-F238E27FC236}">
                <a16:creationId xmlns:a16="http://schemas.microsoft.com/office/drawing/2014/main" id="{F2534630-6C67-4A40-A499-CB025B2438CE}"/>
              </a:ext>
            </a:extLst>
          </p:cNvPr>
          <p:cNvSpPr>
            <a:spLocks noGrp="1"/>
          </p:cNvSpPr>
          <p:nvPr>
            <p:ph type="ftr" sz="quarter" idx="3"/>
          </p:nvPr>
        </p:nvSpPr>
        <p:spPr>
          <a:xfrm>
            <a:off x="8034169" y="6332538"/>
            <a:ext cx="3505459" cy="365125"/>
          </a:xfrm>
          <a:prstGeom prst="rect">
            <a:avLst/>
          </a:prstGeom>
        </p:spPr>
        <p:txBody>
          <a:bodyPr vert="horz" lIns="91440" tIns="45720" rIns="91440" bIns="45720" rtlCol="0" anchor="ctr"/>
          <a:lstStyle>
            <a:lvl1pPr algn="r">
              <a:defRPr sz="900" b="1"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E964E14B-0EE8-4015-809C-DD36B5459B82}"/>
              </a:ext>
            </a:extLst>
          </p:cNvPr>
          <p:cNvSpPr>
            <a:spLocks noGrp="1"/>
          </p:cNvSpPr>
          <p:nvPr>
            <p:ph type="sldNum" sz="quarter" idx="4"/>
          </p:nvPr>
        </p:nvSpPr>
        <p:spPr>
          <a:xfrm>
            <a:off x="11444747" y="6332538"/>
            <a:ext cx="539808" cy="365125"/>
          </a:xfrm>
          <a:prstGeom prst="rect">
            <a:avLst/>
          </a:prstGeom>
        </p:spPr>
        <p:txBody>
          <a:bodyPr vert="horz" lIns="91440" tIns="45720" rIns="91440" bIns="45720" rtlCol="0" anchor="ctr"/>
          <a:lstStyle>
            <a:lvl1pPr algn="r">
              <a:defRPr sz="900" b="1" spc="100" baseline="0">
                <a:solidFill>
                  <a:schemeClr val="tx1"/>
                </a:solidFill>
              </a:defRPr>
            </a:lvl1pPr>
          </a:lstStyle>
          <a:p>
            <a:fld id="{4BA915EE-10CB-4CF1-8569-6154455DA573}" type="slidenum">
              <a:rPr lang="en-US" smtClean="0"/>
              <a:t>‹#›</a:t>
            </a:fld>
            <a:endParaRPr lang="en-US"/>
          </a:p>
        </p:txBody>
      </p:sp>
    </p:spTree>
    <p:extLst>
      <p:ext uri="{BB962C8B-B14F-4D97-AF65-F5344CB8AC3E}">
        <p14:creationId xmlns:p14="http://schemas.microsoft.com/office/powerpoint/2010/main" val="218377357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20000"/>
        </a:lnSpc>
        <a:spcBef>
          <a:spcPct val="0"/>
        </a:spcBef>
        <a:buNone/>
        <a:defRPr sz="3600" kern="1200" cap="all" spc="300" baseline="0">
          <a:solidFill>
            <a:srgbClr val="FFFFFF"/>
          </a:solidFill>
          <a:highlight>
            <a:srgbClr val="000000"/>
          </a:highligh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CF886182-3ADC-447F-B077-24411DB565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
            <a:extLst>
              <a:ext uri="{FF2B5EF4-FFF2-40B4-BE49-F238E27FC236}">
                <a16:creationId xmlns:a16="http://schemas.microsoft.com/office/drawing/2014/main" id="{67F1335F-97CE-4842-9A57-2B6A3F459D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3644537"/>
            <a:ext cx="12192002" cy="3213463"/>
          </a:xfrm>
          <a:prstGeom prst="rect">
            <a:avLst/>
          </a:prstGeom>
          <a:gradFill>
            <a:gsLst>
              <a:gs pos="0">
                <a:srgbClr val="000000">
                  <a:alpha val="0"/>
                </a:srgbClr>
              </a:gs>
              <a:gs pos="10000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068D8D-4A9B-4BE5-4194-CF531663E68D}"/>
              </a:ext>
            </a:extLst>
          </p:cNvPr>
          <p:cNvSpPr>
            <a:spLocks noGrp="1"/>
          </p:cNvSpPr>
          <p:nvPr>
            <p:ph type="ctrTitle"/>
          </p:nvPr>
        </p:nvSpPr>
        <p:spPr>
          <a:xfrm>
            <a:off x="471573" y="998546"/>
            <a:ext cx="11248846" cy="1035074"/>
          </a:xfrm>
        </p:spPr>
        <p:txBody>
          <a:bodyPr anchor="t">
            <a:noAutofit/>
          </a:bodyPr>
          <a:lstStyle/>
          <a:p>
            <a:pPr algn="ctr"/>
            <a:r>
              <a:rPr lang="en-US" sz="5500" b="1" dirty="0">
                <a:solidFill>
                  <a:schemeClr val="accent6">
                    <a:lumMod val="75000"/>
                  </a:schemeClr>
                </a:solidFill>
                <a:highlight>
                  <a:srgbClr val="C0C0C0"/>
                </a:highlight>
              </a:rPr>
              <a:t>Task Management system</a:t>
            </a:r>
            <a:endParaRPr lang="en-IN" sz="5500" b="1" dirty="0">
              <a:solidFill>
                <a:schemeClr val="accent6">
                  <a:lumMod val="75000"/>
                </a:schemeClr>
              </a:solidFill>
              <a:highlight>
                <a:srgbClr val="C0C0C0"/>
              </a:highlight>
            </a:endParaRPr>
          </a:p>
        </p:txBody>
      </p:sp>
      <p:sp>
        <p:nvSpPr>
          <p:cNvPr id="3" name="Subtitle 2">
            <a:extLst>
              <a:ext uri="{FF2B5EF4-FFF2-40B4-BE49-F238E27FC236}">
                <a16:creationId xmlns:a16="http://schemas.microsoft.com/office/drawing/2014/main" id="{5C987CCC-77FA-FBFF-FC83-95824B394257}"/>
              </a:ext>
            </a:extLst>
          </p:cNvPr>
          <p:cNvSpPr>
            <a:spLocks noGrp="1"/>
          </p:cNvSpPr>
          <p:nvPr>
            <p:ph type="subTitle" idx="1"/>
          </p:nvPr>
        </p:nvSpPr>
        <p:spPr>
          <a:xfrm>
            <a:off x="2363958" y="2513550"/>
            <a:ext cx="7464075" cy="518616"/>
          </a:xfrm>
        </p:spPr>
        <p:txBody>
          <a:bodyPr>
            <a:noAutofit/>
          </a:bodyPr>
          <a:lstStyle/>
          <a:p>
            <a:pPr algn="ctr"/>
            <a:r>
              <a:rPr lang="en-US" sz="2400" b="1" dirty="0">
                <a:solidFill>
                  <a:schemeClr val="bg1"/>
                </a:solidFill>
                <a:highlight>
                  <a:srgbClr val="800000"/>
                </a:highlight>
              </a:rPr>
              <a:t>A real-time insight and visibility to entire organization</a:t>
            </a:r>
            <a:endParaRPr lang="en-IN" sz="2400" b="1" dirty="0">
              <a:solidFill>
                <a:schemeClr val="bg1"/>
              </a:solidFill>
              <a:highlight>
                <a:srgbClr val="800000"/>
              </a:highlight>
            </a:endParaRPr>
          </a:p>
        </p:txBody>
      </p:sp>
    </p:spTree>
    <p:extLst>
      <p:ext uri="{BB962C8B-B14F-4D97-AF65-F5344CB8AC3E}">
        <p14:creationId xmlns:p14="http://schemas.microsoft.com/office/powerpoint/2010/main" val="66456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8044872" cy="721362"/>
          </a:xfrm>
        </p:spPr>
        <p:txBody>
          <a:bodyPr anchor="b">
            <a:normAutofit fontScale="90000"/>
          </a:bodyPr>
          <a:lstStyle/>
          <a:p>
            <a:r>
              <a:rPr lang="en-US" dirty="0"/>
              <a:t>Review of Scope by Industry</a:t>
            </a:r>
          </a:p>
        </p:txBody>
      </p:sp>
      <p:pic>
        <p:nvPicPr>
          <p:cNvPr id="4" name="Picture 3">
            <a:extLst>
              <a:ext uri="{FF2B5EF4-FFF2-40B4-BE49-F238E27FC236}">
                <a16:creationId xmlns:a16="http://schemas.microsoft.com/office/drawing/2014/main" id="{769453DA-9F6E-6653-0F40-FEB1954D9F2D}"/>
              </a:ext>
            </a:extLst>
          </p:cNvPr>
          <p:cNvPicPr>
            <a:picLocks noChangeAspect="1"/>
          </p:cNvPicPr>
          <p:nvPr/>
        </p:nvPicPr>
        <p:blipFill>
          <a:blip r:embed="rId2">
            <a:extLst>
              <a:ext uri="{28A0092B-C50C-407E-A947-70E740481C1C}">
                <a14:useLocalDpi xmlns:a14="http://schemas.microsoft.com/office/drawing/2010/main" val="0"/>
              </a:ext>
            </a:extLst>
          </a:blip>
          <a:srcRect l="9838" r="9838"/>
          <a:stretch/>
        </p:blipFill>
        <p:spPr>
          <a:xfrm>
            <a:off x="6123710" y="1377394"/>
            <a:ext cx="5686115" cy="4396443"/>
          </a:xfrm>
          <a:prstGeom prst="rect">
            <a:avLst/>
          </a:prstGeom>
          <a:noFill/>
        </p:spPr>
      </p:pic>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443346" y="1377394"/>
            <a:ext cx="5680364" cy="4642033"/>
          </a:xfrm>
        </p:spPr>
        <p:txBody>
          <a:bodyPr>
            <a:normAutofit/>
          </a:bodyPr>
          <a:lstStyle/>
          <a:p>
            <a:pPr marL="0" indent="0" algn="ctr">
              <a:lnSpc>
                <a:spcPct val="110000"/>
              </a:lnSpc>
              <a:buNone/>
            </a:pPr>
            <a:r>
              <a:rPr lang="en-US" sz="1800" b="1" dirty="0"/>
              <a:t>Manufacturing Industry</a:t>
            </a:r>
          </a:p>
          <a:p>
            <a:pPr marL="0" indent="0">
              <a:lnSpc>
                <a:spcPct val="110000"/>
              </a:lnSpc>
              <a:buNone/>
            </a:pPr>
            <a:r>
              <a:rPr lang="en-US" sz="1400" dirty="0"/>
              <a:t>RealCADENCE™ has been instrumental in enhancing operational efficiency in the manufacturing sector. </a:t>
            </a:r>
          </a:p>
          <a:p>
            <a:pPr marL="0" indent="0">
              <a:lnSpc>
                <a:spcPct val="110000"/>
              </a:lnSpc>
              <a:buNone/>
            </a:pPr>
            <a:r>
              <a:rPr lang="en-US" sz="1400" dirty="0"/>
              <a:t>The platform's real-time insights have enabled manufacturers to monitor production processes, identify bottlenecks, and optimize workflows.</a:t>
            </a:r>
          </a:p>
          <a:p>
            <a:pPr marL="0" indent="0">
              <a:lnSpc>
                <a:spcPct val="110000"/>
              </a:lnSpc>
              <a:buNone/>
            </a:pPr>
            <a:r>
              <a:rPr lang="en-US" sz="1400" dirty="0"/>
              <a:t>The digitization of standard operating procedures and tasks has improved process consistency and reduced errors.</a:t>
            </a:r>
          </a:p>
          <a:p>
            <a:pPr marL="0" indent="0">
              <a:lnSpc>
                <a:spcPct val="110000"/>
              </a:lnSpc>
              <a:buNone/>
            </a:pPr>
            <a:r>
              <a:rPr lang="en-US" sz="1400" dirty="0" err="1"/>
              <a:t>RealCADENCE's</a:t>
            </a:r>
            <a:r>
              <a:rPr lang="en-US" sz="1400" dirty="0"/>
              <a:t>™ data collection capabilities have facilitated comprehensive performance measurement and analysis, leading to data-driven decision-making.</a:t>
            </a:r>
          </a:p>
          <a:p>
            <a:pPr marL="0" indent="0">
              <a:lnSpc>
                <a:spcPct val="110000"/>
              </a:lnSpc>
              <a:buNone/>
            </a:pPr>
            <a:r>
              <a:rPr lang="en-US" sz="1400" dirty="0"/>
              <a:t>Manufacturers have seen significant improvements in productivity, quality control, and overall operational performance with the implementation of RealCADENCE™.</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10</a:t>
            </a:fld>
            <a:endParaRPr lang="en-US"/>
          </a:p>
        </p:txBody>
      </p:sp>
    </p:spTree>
    <p:extLst>
      <p:ext uri="{BB962C8B-B14F-4D97-AF65-F5344CB8AC3E}">
        <p14:creationId xmlns:p14="http://schemas.microsoft.com/office/powerpoint/2010/main" val="235472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 calcmode="lin" valueType="num">
                                      <p:cBhvr additive="base">
                                        <p:cTn id="1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fade">
                                      <p:cBhvr>
                                        <p:cTn id="21" dur="1000"/>
                                        <p:tgtEl>
                                          <p:spTgt spid="10">
                                            <p:txEl>
                                              <p:pRg st="1" end="1"/>
                                            </p:txEl>
                                          </p:spTgt>
                                        </p:tgtEl>
                                      </p:cBhvr>
                                    </p:animEffect>
                                    <p:anim calcmode="lin" valueType="num">
                                      <p:cBhvr>
                                        <p:cTn id="22"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2" end="2"/>
                                            </p:txEl>
                                          </p:spTgt>
                                        </p:tgtEl>
                                        <p:attrNameLst>
                                          <p:attrName>style.visibility</p:attrName>
                                        </p:attrNameLst>
                                      </p:cBhvr>
                                      <p:to>
                                        <p:strVal val="visible"/>
                                      </p:to>
                                    </p:set>
                                    <p:animEffect transition="in" filter="fade">
                                      <p:cBhvr>
                                        <p:cTn id="28" dur="1000"/>
                                        <p:tgtEl>
                                          <p:spTgt spid="10">
                                            <p:txEl>
                                              <p:pRg st="2" end="2"/>
                                            </p:txEl>
                                          </p:spTgt>
                                        </p:tgtEl>
                                      </p:cBhvr>
                                    </p:animEffect>
                                    <p:anim calcmode="lin" valueType="num">
                                      <p:cBhvr>
                                        <p:cTn id="29"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animEffect transition="in" filter="fade">
                                      <p:cBhvr>
                                        <p:cTn id="35" dur="1000"/>
                                        <p:tgtEl>
                                          <p:spTgt spid="10">
                                            <p:txEl>
                                              <p:pRg st="3" end="3"/>
                                            </p:txEl>
                                          </p:spTgt>
                                        </p:tgtEl>
                                      </p:cBhvr>
                                    </p:animEffect>
                                    <p:anim calcmode="lin" valueType="num">
                                      <p:cBhvr>
                                        <p:cTn id="36"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4" end="4"/>
                                            </p:txEl>
                                          </p:spTgt>
                                        </p:tgtEl>
                                        <p:attrNameLst>
                                          <p:attrName>style.visibility</p:attrName>
                                        </p:attrNameLst>
                                      </p:cBhvr>
                                      <p:to>
                                        <p:strVal val="visible"/>
                                      </p:to>
                                    </p:set>
                                    <p:animEffect transition="in" filter="fade">
                                      <p:cBhvr>
                                        <p:cTn id="42" dur="1000"/>
                                        <p:tgtEl>
                                          <p:spTgt spid="10">
                                            <p:txEl>
                                              <p:pRg st="4" end="4"/>
                                            </p:txEl>
                                          </p:spTgt>
                                        </p:tgtEl>
                                      </p:cBhvr>
                                    </p:animEffect>
                                    <p:anim calcmode="lin" valueType="num">
                                      <p:cBhvr>
                                        <p:cTn id="43"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xEl>
                                              <p:pRg st="5" end="5"/>
                                            </p:txEl>
                                          </p:spTgt>
                                        </p:tgtEl>
                                        <p:attrNameLst>
                                          <p:attrName>style.visibility</p:attrName>
                                        </p:attrNameLst>
                                      </p:cBhvr>
                                      <p:to>
                                        <p:strVal val="visible"/>
                                      </p:to>
                                    </p:set>
                                    <p:animEffect transition="in" filter="fade">
                                      <p:cBhvr>
                                        <p:cTn id="49" dur="1000"/>
                                        <p:tgtEl>
                                          <p:spTgt spid="10">
                                            <p:txEl>
                                              <p:pRg st="5" end="5"/>
                                            </p:txEl>
                                          </p:spTgt>
                                        </p:tgtEl>
                                      </p:cBhvr>
                                    </p:animEffect>
                                    <p:anim calcmode="lin" valueType="num">
                                      <p:cBhvr>
                                        <p:cTn id="50"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8044872" cy="721362"/>
          </a:xfrm>
        </p:spPr>
        <p:txBody>
          <a:bodyPr anchor="b">
            <a:normAutofit fontScale="90000"/>
          </a:bodyPr>
          <a:lstStyle/>
          <a:p>
            <a:r>
              <a:rPr lang="en-US" dirty="0"/>
              <a:t>Review of Scope by Industry</a:t>
            </a:r>
          </a:p>
        </p:txBody>
      </p:sp>
      <p:pic>
        <p:nvPicPr>
          <p:cNvPr id="4" name="Picture 3">
            <a:extLst>
              <a:ext uri="{FF2B5EF4-FFF2-40B4-BE49-F238E27FC236}">
                <a16:creationId xmlns:a16="http://schemas.microsoft.com/office/drawing/2014/main" id="{769453DA-9F6E-6653-0F40-FEB1954D9F2D}"/>
              </a:ext>
            </a:extLst>
          </p:cNvPr>
          <p:cNvPicPr>
            <a:picLocks noChangeAspect="1"/>
          </p:cNvPicPr>
          <p:nvPr/>
        </p:nvPicPr>
        <p:blipFill>
          <a:blip r:embed="rId2">
            <a:extLst>
              <a:ext uri="{28A0092B-C50C-407E-A947-70E740481C1C}">
                <a14:useLocalDpi xmlns:a14="http://schemas.microsoft.com/office/drawing/2010/main" val="0"/>
              </a:ext>
            </a:extLst>
          </a:blip>
          <a:srcRect t="2773" b="2773"/>
          <a:stretch/>
        </p:blipFill>
        <p:spPr>
          <a:xfrm>
            <a:off x="6123710" y="1377394"/>
            <a:ext cx="5686115" cy="4396443"/>
          </a:xfrm>
          <a:prstGeom prst="rect">
            <a:avLst/>
          </a:prstGeom>
          <a:noFill/>
        </p:spPr>
      </p:pic>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443346" y="1377394"/>
            <a:ext cx="5680364" cy="4642033"/>
          </a:xfrm>
        </p:spPr>
        <p:txBody>
          <a:bodyPr>
            <a:normAutofit/>
          </a:bodyPr>
          <a:lstStyle/>
          <a:p>
            <a:pPr marL="0" indent="0" algn="ctr">
              <a:lnSpc>
                <a:spcPct val="110000"/>
              </a:lnSpc>
              <a:buNone/>
            </a:pPr>
            <a:r>
              <a:rPr lang="en-US" sz="1800" b="1" dirty="0"/>
              <a:t>Healthcare Industry</a:t>
            </a:r>
          </a:p>
          <a:p>
            <a:pPr marL="0" indent="0">
              <a:lnSpc>
                <a:spcPct val="110000"/>
              </a:lnSpc>
              <a:buNone/>
            </a:pPr>
            <a:r>
              <a:rPr lang="en-US" sz="1400" dirty="0"/>
              <a:t>RealCADENCE™ has gained recognition in the healthcare industry for its ability to streamline operations and improve patient care.</a:t>
            </a:r>
          </a:p>
          <a:p>
            <a:pPr marL="0" indent="0">
              <a:lnSpc>
                <a:spcPct val="110000"/>
              </a:lnSpc>
              <a:buNone/>
            </a:pPr>
            <a:r>
              <a:rPr lang="en-US" sz="1400" dirty="0"/>
              <a:t>The platform's real-time visibility and communication features have enabled healthcare organizations to coordinate activities seamlessly across different departments and locations.</a:t>
            </a:r>
          </a:p>
          <a:p>
            <a:pPr marL="0" indent="0">
              <a:lnSpc>
                <a:spcPct val="110000"/>
              </a:lnSpc>
              <a:buNone/>
            </a:pPr>
            <a:r>
              <a:rPr lang="en-US" sz="1400" dirty="0" err="1"/>
              <a:t>RealCADENCE's</a:t>
            </a:r>
            <a:r>
              <a:rPr lang="en-US" sz="1400" dirty="0"/>
              <a:t>™ data collection capabilities have provided valuable insights into patient outcomes, resource allocation, and operational efficiency.</a:t>
            </a:r>
          </a:p>
          <a:p>
            <a:pPr marL="0" indent="0">
              <a:lnSpc>
                <a:spcPct val="110000"/>
              </a:lnSpc>
              <a:buNone/>
            </a:pPr>
            <a:r>
              <a:rPr lang="en-US" sz="1400" dirty="0"/>
              <a:t>The platform has played a crucial role in improving workflow management, reducing response times, and ultimately enhancing patient satisfaction.</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11</a:t>
            </a:fld>
            <a:endParaRPr lang="en-US"/>
          </a:p>
        </p:txBody>
      </p:sp>
    </p:spTree>
    <p:extLst>
      <p:ext uri="{BB962C8B-B14F-4D97-AF65-F5344CB8AC3E}">
        <p14:creationId xmlns:p14="http://schemas.microsoft.com/office/powerpoint/2010/main" val="274740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1000"/>
                                        <p:tgtEl>
                                          <p:spTgt spid="10">
                                            <p:txEl>
                                              <p:pRg st="1" end="1"/>
                                            </p:txEl>
                                          </p:spTgt>
                                        </p:tgtEl>
                                      </p:cBhvr>
                                    </p:animEffect>
                                    <p:anim calcmode="lin" valueType="num">
                                      <p:cBhvr>
                                        <p:cTn id="19"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animEffect transition="in" filter="fade">
                                      <p:cBhvr>
                                        <p:cTn id="25" dur="1000"/>
                                        <p:tgtEl>
                                          <p:spTgt spid="10">
                                            <p:txEl>
                                              <p:pRg st="2" end="2"/>
                                            </p:txEl>
                                          </p:spTgt>
                                        </p:tgtEl>
                                      </p:cBhvr>
                                    </p:animEffect>
                                    <p:anim calcmode="lin" valueType="num">
                                      <p:cBhvr>
                                        <p:cTn id="26"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0">
                                            <p:txEl>
                                              <p:pRg st="3" end="3"/>
                                            </p:txEl>
                                          </p:spTgt>
                                        </p:tgtEl>
                                        <p:attrNameLst>
                                          <p:attrName>style.visibility</p:attrName>
                                        </p:attrNameLst>
                                      </p:cBhvr>
                                      <p:to>
                                        <p:strVal val="visible"/>
                                      </p:to>
                                    </p:set>
                                    <p:animEffect transition="in" filter="fade">
                                      <p:cBhvr>
                                        <p:cTn id="32" dur="1000"/>
                                        <p:tgtEl>
                                          <p:spTgt spid="10">
                                            <p:txEl>
                                              <p:pRg st="3" end="3"/>
                                            </p:txEl>
                                          </p:spTgt>
                                        </p:tgtEl>
                                      </p:cBhvr>
                                    </p:animEffect>
                                    <p:anim calcmode="lin" valueType="num">
                                      <p:cBhvr>
                                        <p:cTn id="33"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animEffect transition="in" filter="fade">
                                      <p:cBhvr>
                                        <p:cTn id="39" dur="1000"/>
                                        <p:tgtEl>
                                          <p:spTgt spid="10">
                                            <p:txEl>
                                              <p:pRg st="4" end="4"/>
                                            </p:txEl>
                                          </p:spTgt>
                                        </p:tgtEl>
                                      </p:cBhvr>
                                    </p:animEffect>
                                    <p:anim calcmode="lin" valueType="num">
                                      <p:cBhvr>
                                        <p:cTn id="40"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2758-1A94-DF14-1D28-19240ED94981}"/>
              </a:ext>
            </a:extLst>
          </p:cNvPr>
          <p:cNvSpPr>
            <a:spLocks noGrp="1"/>
          </p:cNvSpPr>
          <p:nvPr>
            <p:ph type="title"/>
          </p:nvPr>
        </p:nvSpPr>
        <p:spPr>
          <a:xfrm>
            <a:off x="564822" y="1237102"/>
            <a:ext cx="6840434" cy="876693"/>
          </a:xfrm>
        </p:spPr>
        <p:txBody>
          <a:bodyPr anchor="b">
            <a:noAutofit/>
          </a:bodyPr>
          <a:lstStyle/>
          <a:p>
            <a:r>
              <a:rPr lang="en-US" sz="4800" dirty="0"/>
              <a:t>Literature review</a:t>
            </a:r>
            <a:endParaRPr lang="en-IN" sz="4800" dirty="0"/>
          </a:p>
        </p:txBody>
      </p:sp>
      <p:sp>
        <p:nvSpPr>
          <p:cNvPr id="18" name="Content Placeholder 2">
            <a:extLst>
              <a:ext uri="{FF2B5EF4-FFF2-40B4-BE49-F238E27FC236}">
                <a16:creationId xmlns:a16="http://schemas.microsoft.com/office/drawing/2014/main" id="{AB4C57A9-731E-47F5-8948-023B83570A9F}"/>
              </a:ext>
            </a:extLst>
          </p:cNvPr>
          <p:cNvSpPr>
            <a:spLocks noGrp="1"/>
          </p:cNvSpPr>
          <p:nvPr>
            <p:ph idx="1"/>
          </p:nvPr>
        </p:nvSpPr>
        <p:spPr>
          <a:xfrm>
            <a:off x="564822" y="2368074"/>
            <a:ext cx="4252137" cy="4329589"/>
          </a:xfrm>
        </p:spPr>
        <p:txBody>
          <a:bodyPr>
            <a:normAutofit/>
          </a:bodyPr>
          <a:lstStyle/>
          <a:p>
            <a:pPr marL="457200" indent="-457200">
              <a:buFont typeface="+mj-lt"/>
              <a:buAutoNum type="arabicPeriod"/>
            </a:pPr>
            <a:r>
              <a:rPr lang="en-US" sz="2000" dirty="0"/>
              <a:t>Existing System</a:t>
            </a:r>
          </a:p>
          <a:p>
            <a:pPr marL="457200" indent="-457200">
              <a:buFont typeface="+mj-lt"/>
              <a:buAutoNum type="arabicPeriod"/>
            </a:pPr>
            <a:r>
              <a:rPr lang="en-US" dirty="0"/>
              <a:t>Proposed System</a:t>
            </a:r>
          </a:p>
        </p:txBody>
      </p:sp>
      <p:sp>
        <p:nvSpPr>
          <p:cNvPr id="20" name="Footer Placeholder 6">
            <a:extLst>
              <a:ext uri="{FF2B5EF4-FFF2-40B4-BE49-F238E27FC236}">
                <a16:creationId xmlns:a16="http://schemas.microsoft.com/office/drawing/2014/main" id="{7621BFC8-D5CA-438B-AED9-B002D9D61897}"/>
              </a:ext>
              <a:ext uri="{C183D7F6-B498-43B3-948B-1728B52AA6E4}">
                <adec:decorative xmlns:adec="http://schemas.microsoft.com/office/drawing/2017/decorative" xmlns="" val="1"/>
              </a:ext>
            </a:extLst>
          </p:cNvPr>
          <p:cNvSpPr>
            <a:spLocks noGrp="1"/>
          </p:cNvSpPr>
          <p:nvPr>
            <p:ph type="ftr" sz="quarter" idx="11"/>
          </p:nvPr>
        </p:nvSpPr>
        <p:spPr>
          <a:xfrm>
            <a:off x="8034169" y="6332538"/>
            <a:ext cx="3505459" cy="365125"/>
          </a:xfrm>
        </p:spPr>
        <p:txBody>
          <a:bodyPr/>
          <a:lstStyle/>
          <a:p>
            <a:pPr>
              <a:spcAft>
                <a:spcPts val="600"/>
              </a:spcAft>
            </a:pPr>
            <a:r>
              <a:rPr lang="en-US" dirty="0"/>
              <a:t>Task Management System</a:t>
            </a:r>
          </a:p>
        </p:txBody>
      </p:sp>
      <p:sp>
        <p:nvSpPr>
          <p:cNvPr id="21" name="Slide Number Placeholder 8">
            <a:extLst>
              <a:ext uri="{FF2B5EF4-FFF2-40B4-BE49-F238E27FC236}">
                <a16:creationId xmlns:a16="http://schemas.microsoft.com/office/drawing/2014/main" id="{335AD9EB-1BBC-4CF8-8FAE-1E89D7A57B5F}"/>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12</a:t>
            </a:fld>
            <a:endParaRPr lang="en-US"/>
          </a:p>
        </p:txBody>
      </p:sp>
    </p:spTree>
    <p:extLst>
      <p:ext uri="{BB962C8B-B14F-4D97-AF65-F5344CB8AC3E}">
        <p14:creationId xmlns:p14="http://schemas.microsoft.com/office/powerpoint/2010/main" val="327625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1000"/>
                                        <p:tgtEl>
                                          <p:spTgt spid="18">
                                            <p:txEl>
                                              <p:pRg st="0" end="0"/>
                                            </p:txEl>
                                          </p:spTgt>
                                        </p:tgtEl>
                                      </p:cBhvr>
                                    </p:animEffect>
                                    <p:anim calcmode="lin" valueType="num">
                                      <p:cBhvr>
                                        <p:cTn id="13"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8">
                                            <p:txEl>
                                              <p:pRg st="1" end="1"/>
                                            </p:txEl>
                                          </p:spTgt>
                                        </p:tgtEl>
                                        <p:attrNameLst>
                                          <p:attrName>style.visibility</p:attrName>
                                        </p:attrNameLst>
                                      </p:cBhvr>
                                      <p:to>
                                        <p:strVal val="visible"/>
                                      </p:to>
                                    </p:set>
                                    <p:animEffect transition="in" filter="fade">
                                      <p:cBhvr>
                                        <p:cTn id="19" dur="1000"/>
                                        <p:tgtEl>
                                          <p:spTgt spid="18">
                                            <p:txEl>
                                              <p:pRg st="1" end="1"/>
                                            </p:txEl>
                                          </p:spTgt>
                                        </p:tgtEl>
                                      </p:cBhvr>
                                    </p:animEffect>
                                    <p:anim calcmode="lin" valueType="num">
                                      <p:cBhvr>
                                        <p:cTn id="20"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8044872" cy="721362"/>
          </a:xfrm>
        </p:spPr>
        <p:txBody>
          <a:bodyPr anchor="b">
            <a:normAutofit fontScale="90000"/>
          </a:bodyPr>
          <a:lstStyle/>
          <a:p>
            <a:r>
              <a:rPr lang="en-US" sz="3600" dirty="0"/>
              <a:t>Literature review</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862345" y="1344479"/>
            <a:ext cx="10467310" cy="4642033"/>
          </a:xfrm>
        </p:spPr>
        <p:txBody>
          <a:bodyPr>
            <a:normAutofit/>
          </a:bodyPr>
          <a:lstStyle/>
          <a:p>
            <a:pPr marL="0" indent="0" algn="ctr">
              <a:lnSpc>
                <a:spcPct val="110000"/>
              </a:lnSpc>
              <a:buNone/>
            </a:pPr>
            <a:r>
              <a:rPr lang="en-US" sz="1800" b="1" dirty="0"/>
              <a:t>Existing System</a:t>
            </a:r>
          </a:p>
          <a:p>
            <a:pPr marL="342900" indent="-342900">
              <a:lnSpc>
                <a:spcPct val="110000"/>
              </a:lnSpc>
              <a:buFont typeface="+mj-lt"/>
              <a:buAutoNum type="arabicPeriod"/>
            </a:pPr>
            <a:r>
              <a:rPr lang="en-US" sz="1400" dirty="0"/>
              <a:t>The existing system people might have worked on a manual basis. Completing a  task is time consuming as well as it increases burden on the employee.</a:t>
            </a:r>
          </a:p>
          <a:p>
            <a:pPr marL="342900" indent="-342900">
              <a:lnSpc>
                <a:spcPct val="110000"/>
              </a:lnSpc>
              <a:buFont typeface="+mj-lt"/>
              <a:buAutoNum type="arabicPeriod"/>
            </a:pPr>
            <a:r>
              <a:rPr lang="en-US" sz="1400" dirty="0"/>
              <a:t>Difficult to manage multiple locations at a time.</a:t>
            </a:r>
          </a:p>
          <a:p>
            <a:pPr marL="342900" indent="-342900">
              <a:lnSpc>
                <a:spcPct val="110000"/>
              </a:lnSpc>
              <a:buFont typeface="+mj-lt"/>
              <a:buAutoNum type="arabicPeriod"/>
            </a:pPr>
            <a:r>
              <a:rPr lang="en-US" sz="1400" dirty="0"/>
              <a:t>Managing Daily store operations is a challenge.</a:t>
            </a:r>
          </a:p>
          <a:p>
            <a:pPr marL="342900" indent="-342900">
              <a:lnSpc>
                <a:spcPct val="110000"/>
              </a:lnSpc>
              <a:buFont typeface="+mj-lt"/>
              <a:buAutoNum type="arabicPeriod"/>
            </a:pPr>
            <a:r>
              <a:rPr lang="en-US" sz="1400" dirty="0"/>
              <a:t>Paper based Operations are giving a tough time.</a:t>
            </a:r>
          </a:p>
          <a:p>
            <a:pPr marL="342900" indent="-342900">
              <a:lnSpc>
                <a:spcPct val="110000"/>
              </a:lnSpc>
              <a:buFont typeface="+mj-lt"/>
              <a:buAutoNum type="arabicPeriod"/>
            </a:pPr>
            <a:r>
              <a:rPr lang="en-US" sz="1400" dirty="0"/>
              <a:t>It is less user-friendly.</a:t>
            </a:r>
          </a:p>
          <a:p>
            <a:pPr marL="342900" indent="-342900">
              <a:lnSpc>
                <a:spcPct val="110000"/>
              </a:lnSpc>
              <a:buFont typeface="+mj-lt"/>
              <a:buAutoNum type="arabicPeriod"/>
            </a:pPr>
            <a:r>
              <a:rPr lang="en-US" sz="1400" dirty="0"/>
              <a:t>It is a time-consuming process.</a:t>
            </a:r>
          </a:p>
          <a:p>
            <a:pPr marL="342900" indent="-342900">
              <a:lnSpc>
                <a:spcPct val="110000"/>
              </a:lnSpc>
              <a:buFont typeface="+mj-lt"/>
              <a:buAutoNum type="arabicPeriod"/>
            </a:pPr>
            <a:r>
              <a:rPr lang="en-US" sz="1400" dirty="0"/>
              <a:t>Very difficult to handle all the reports and invoices.</a:t>
            </a:r>
          </a:p>
          <a:p>
            <a:pPr marL="342900" indent="-342900">
              <a:lnSpc>
                <a:spcPct val="110000"/>
              </a:lnSpc>
              <a:buFont typeface="+mj-lt"/>
              <a:buAutoNum type="arabicPeriod"/>
            </a:pPr>
            <a:r>
              <a:rPr lang="en-US" sz="1400" dirty="0"/>
              <a:t>Organization was not able to gather data at one place.</a:t>
            </a:r>
          </a:p>
          <a:p>
            <a:pPr marL="342900" indent="-342900">
              <a:lnSpc>
                <a:spcPct val="110000"/>
              </a:lnSpc>
              <a:buFont typeface="+mj-lt"/>
              <a:buAutoNum type="arabicPeriod"/>
            </a:pPr>
            <a:r>
              <a:rPr lang="en-US" sz="1400" dirty="0"/>
              <a:t>The system was also not able to sort the data monthly and yearly and calculate the details manually.</a:t>
            </a:r>
          </a:p>
          <a:p>
            <a:pPr marL="342900" indent="-342900">
              <a:lnSpc>
                <a:spcPct val="110000"/>
              </a:lnSpc>
              <a:buFont typeface="+mj-lt"/>
              <a:buAutoNum type="arabicPeriod"/>
            </a:pPr>
            <a:r>
              <a:rPr lang="en-US" sz="1400" dirty="0"/>
              <a:t>Company data could not be handled.</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13</a:t>
            </a:fld>
            <a:endParaRPr lang="en-US"/>
          </a:p>
        </p:txBody>
      </p:sp>
    </p:spTree>
    <p:extLst>
      <p:ext uri="{BB962C8B-B14F-4D97-AF65-F5344CB8AC3E}">
        <p14:creationId xmlns:p14="http://schemas.microsoft.com/office/powerpoint/2010/main" val="338904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1000"/>
                                        <p:tgtEl>
                                          <p:spTgt spid="10">
                                            <p:txEl>
                                              <p:pRg st="1" end="1"/>
                                            </p:txEl>
                                          </p:spTgt>
                                        </p:tgtEl>
                                      </p:cBhvr>
                                    </p:animEffect>
                                    <p:anim calcmode="lin" valueType="num">
                                      <p:cBhvr>
                                        <p:cTn id="14"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fade">
                                      <p:cBhvr>
                                        <p:cTn id="18" dur="1000"/>
                                        <p:tgtEl>
                                          <p:spTgt spid="10">
                                            <p:txEl>
                                              <p:pRg st="2" end="2"/>
                                            </p:txEl>
                                          </p:spTgt>
                                        </p:tgtEl>
                                      </p:cBhvr>
                                    </p:animEffect>
                                    <p:anim calcmode="lin" valueType="num">
                                      <p:cBhvr>
                                        <p:cTn id="19"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Effect transition="in" filter="fade">
                                      <p:cBhvr>
                                        <p:cTn id="23" dur="1000"/>
                                        <p:tgtEl>
                                          <p:spTgt spid="10">
                                            <p:txEl>
                                              <p:pRg st="3" end="3"/>
                                            </p:txEl>
                                          </p:spTgt>
                                        </p:tgtEl>
                                      </p:cBhvr>
                                    </p:animEffect>
                                    <p:anim calcmode="lin" valueType="num">
                                      <p:cBhvr>
                                        <p:cTn id="24"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10">
                                            <p:txEl>
                                              <p:pRg st="3" end="3"/>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1000"/>
                                        <p:tgtEl>
                                          <p:spTgt spid="10">
                                            <p:txEl>
                                              <p:pRg st="4" end="4"/>
                                            </p:txEl>
                                          </p:spTgt>
                                        </p:tgtEl>
                                      </p:cBhvr>
                                    </p:animEffect>
                                    <p:anim calcmode="lin" valueType="num">
                                      <p:cBhvr>
                                        <p:cTn id="29"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animEffect transition="in" filter="fade">
                                      <p:cBhvr>
                                        <p:cTn id="33" dur="1000"/>
                                        <p:tgtEl>
                                          <p:spTgt spid="10">
                                            <p:txEl>
                                              <p:pRg st="5" end="5"/>
                                            </p:txEl>
                                          </p:spTgt>
                                        </p:tgtEl>
                                      </p:cBhvr>
                                    </p:animEffect>
                                    <p:anim calcmode="lin" valueType="num">
                                      <p:cBhvr>
                                        <p:cTn id="34"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10">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0">
                                            <p:txEl>
                                              <p:pRg st="6" end="6"/>
                                            </p:txEl>
                                          </p:spTgt>
                                        </p:tgtEl>
                                        <p:attrNameLst>
                                          <p:attrName>style.visibility</p:attrName>
                                        </p:attrNameLst>
                                      </p:cBhvr>
                                      <p:to>
                                        <p:strVal val="visible"/>
                                      </p:to>
                                    </p:set>
                                    <p:animEffect transition="in" filter="fade">
                                      <p:cBhvr>
                                        <p:cTn id="38" dur="1000"/>
                                        <p:tgtEl>
                                          <p:spTgt spid="10">
                                            <p:txEl>
                                              <p:pRg st="6" end="6"/>
                                            </p:txEl>
                                          </p:spTgt>
                                        </p:tgtEl>
                                      </p:cBhvr>
                                    </p:animEffect>
                                    <p:anim calcmode="lin" valueType="num">
                                      <p:cBhvr>
                                        <p:cTn id="39"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10">
                                            <p:txEl>
                                              <p:pRg st="6" end="6"/>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0">
                                            <p:txEl>
                                              <p:pRg st="7" end="7"/>
                                            </p:txEl>
                                          </p:spTgt>
                                        </p:tgtEl>
                                        <p:attrNameLst>
                                          <p:attrName>style.visibility</p:attrName>
                                        </p:attrNameLst>
                                      </p:cBhvr>
                                      <p:to>
                                        <p:strVal val="visible"/>
                                      </p:to>
                                    </p:set>
                                    <p:animEffect transition="in" filter="fade">
                                      <p:cBhvr>
                                        <p:cTn id="43" dur="1000"/>
                                        <p:tgtEl>
                                          <p:spTgt spid="10">
                                            <p:txEl>
                                              <p:pRg st="7" end="7"/>
                                            </p:txEl>
                                          </p:spTgt>
                                        </p:tgtEl>
                                      </p:cBhvr>
                                    </p:animEffect>
                                    <p:anim calcmode="lin" valueType="num">
                                      <p:cBhvr>
                                        <p:cTn id="44"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45" dur="1000" fill="hold"/>
                                        <p:tgtEl>
                                          <p:spTgt spid="10">
                                            <p:txEl>
                                              <p:pRg st="7" end="7"/>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0">
                                            <p:txEl>
                                              <p:pRg st="8" end="8"/>
                                            </p:txEl>
                                          </p:spTgt>
                                        </p:tgtEl>
                                        <p:attrNameLst>
                                          <p:attrName>style.visibility</p:attrName>
                                        </p:attrNameLst>
                                      </p:cBhvr>
                                      <p:to>
                                        <p:strVal val="visible"/>
                                      </p:to>
                                    </p:set>
                                    <p:animEffect transition="in" filter="fade">
                                      <p:cBhvr>
                                        <p:cTn id="48" dur="1000"/>
                                        <p:tgtEl>
                                          <p:spTgt spid="10">
                                            <p:txEl>
                                              <p:pRg st="8" end="8"/>
                                            </p:txEl>
                                          </p:spTgt>
                                        </p:tgtEl>
                                      </p:cBhvr>
                                    </p:animEffect>
                                    <p:anim calcmode="lin" valueType="num">
                                      <p:cBhvr>
                                        <p:cTn id="49" dur="10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10">
                                            <p:txEl>
                                              <p:pRg st="8" end="8"/>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0">
                                            <p:txEl>
                                              <p:pRg st="9" end="9"/>
                                            </p:txEl>
                                          </p:spTgt>
                                        </p:tgtEl>
                                        <p:attrNameLst>
                                          <p:attrName>style.visibility</p:attrName>
                                        </p:attrNameLst>
                                      </p:cBhvr>
                                      <p:to>
                                        <p:strVal val="visible"/>
                                      </p:to>
                                    </p:set>
                                    <p:animEffect transition="in" filter="fade">
                                      <p:cBhvr>
                                        <p:cTn id="53" dur="1000"/>
                                        <p:tgtEl>
                                          <p:spTgt spid="10">
                                            <p:txEl>
                                              <p:pRg st="9" end="9"/>
                                            </p:txEl>
                                          </p:spTgt>
                                        </p:tgtEl>
                                      </p:cBhvr>
                                    </p:animEffect>
                                    <p:anim calcmode="lin" valueType="num">
                                      <p:cBhvr>
                                        <p:cTn id="54" dur="10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55" dur="1000" fill="hold"/>
                                        <p:tgtEl>
                                          <p:spTgt spid="10">
                                            <p:txEl>
                                              <p:pRg st="9" end="9"/>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0">
                                            <p:txEl>
                                              <p:pRg st="10" end="10"/>
                                            </p:txEl>
                                          </p:spTgt>
                                        </p:tgtEl>
                                        <p:attrNameLst>
                                          <p:attrName>style.visibility</p:attrName>
                                        </p:attrNameLst>
                                      </p:cBhvr>
                                      <p:to>
                                        <p:strVal val="visible"/>
                                      </p:to>
                                    </p:set>
                                    <p:animEffect transition="in" filter="fade">
                                      <p:cBhvr>
                                        <p:cTn id="58" dur="1000"/>
                                        <p:tgtEl>
                                          <p:spTgt spid="10">
                                            <p:txEl>
                                              <p:pRg st="10" end="10"/>
                                            </p:txEl>
                                          </p:spTgt>
                                        </p:tgtEl>
                                      </p:cBhvr>
                                    </p:animEffect>
                                    <p:anim calcmode="lin" valueType="num">
                                      <p:cBhvr>
                                        <p:cTn id="59" dur="1000" fill="hold"/>
                                        <p:tgtEl>
                                          <p:spTgt spid="10">
                                            <p:txEl>
                                              <p:pRg st="10" end="10"/>
                                            </p:txEl>
                                          </p:spTgt>
                                        </p:tgtEl>
                                        <p:attrNameLst>
                                          <p:attrName>ppt_x</p:attrName>
                                        </p:attrNameLst>
                                      </p:cBhvr>
                                      <p:tavLst>
                                        <p:tav tm="0">
                                          <p:val>
                                            <p:strVal val="#ppt_x"/>
                                          </p:val>
                                        </p:tav>
                                        <p:tav tm="100000">
                                          <p:val>
                                            <p:strVal val="#ppt_x"/>
                                          </p:val>
                                        </p:tav>
                                      </p:tavLst>
                                    </p:anim>
                                    <p:anim calcmode="lin" valueType="num">
                                      <p:cBhvr>
                                        <p:cTn id="60" dur="1000" fill="hold"/>
                                        <p:tgtEl>
                                          <p:spTgt spid="10">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8044872" cy="721362"/>
          </a:xfrm>
        </p:spPr>
        <p:txBody>
          <a:bodyPr anchor="b">
            <a:normAutofit fontScale="90000"/>
          </a:bodyPr>
          <a:lstStyle/>
          <a:p>
            <a:r>
              <a:rPr lang="en-US" sz="3600" dirty="0"/>
              <a:t>Literature review</a:t>
            </a:r>
            <a:endParaRPr lang="en-US" dirty="0"/>
          </a:p>
        </p:txBody>
      </p:sp>
      <p:pic>
        <p:nvPicPr>
          <p:cNvPr id="4" name="Picture 3">
            <a:extLst>
              <a:ext uri="{FF2B5EF4-FFF2-40B4-BE49-F238E27FC236}">
                <a16:creationId xmlns:a16="http://schemas.microsoft.com/office/drawing/2014/main" id="{769453DA-9F6E-6653-0F40-FEB1954D9F2D}"/>
              </a:ext>
            </a:extLst>
          </p:cNvPr>
          <p:cNvPicPr>
            <a:picLocks noChangeAspect="1"/>
          </p:cNvPicPr>
          <p:nvPr/>
        </p:nvPicPr>
        <p:blipFill>
          <a:blip r:embed="rId2">
            <a:extLst>
              <a:ext uri="{28A0092B-C50C-407E-A947-70E740481C1C}">
                <a14:useLocalDpi xmlns:a14="http://schemas.microsoft.com/office/drawing/2010/main" val="0"/>
              </a:ext>
            </a:extLst>
          </a:blip>
          <a:srcRect l="317" r="317"/>
          <a:stretch/>
        </p:blipFill>
        <p:spPr>
          <a:xfrm>
            <a:off x="6123710" y="1377394"/>
            <a:ext cx="5686115" cy="4396443"/>
          </a:xfrm>
          <a:prstGeom prst="rect">
            <a:avLst/>
          </a:prstGeom>
          <a:noFill/>
        </p:spPr>
      </p:pic>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443346" y="1084164"/>
            <a:ext cx="5680364" cy="5411528"/>
          </a:xfrm>
        </p:spPr>
        <p:txBody>
          <a:bodyPr>
            <a:normAutofit/>
          </a:bodyPr>
          <a:lstStyle/>
          <a:p>
            <a:pPr marL="0" indent="0" algn="ctr">
              <a:lnSpc>
                <a:spcPct val="110000"/>
              </a:lnSpc>
              <a:buNone/>
            </a:pPr>
            <a:r>
              <a:rPr lang="en-US" sz="1800" b="1" dirty="0"/>
              <a:t>Proposed System</a:t>
            </a:r>
          </a:p>
          <a:p>
            <a:pPr marL="0" indent="0">
              <a:lnSpc>
                <a:spcPct val="110000"/>
              </a:lnSpc>
              <a:buNone/>
            </a:pPr>
            <a:r>
              <a:rPr lang="en-US" sz="1400" dirty="0"/>
              <a:t>The company has developed a solution to address the limitations of the existing system and improve its user-friendliness.</a:t>
            </a:r>
          </a:p>
          <a:p>
            <a:pPr marL="0" indent="0">
              <a:lnSpc>
                <a:spcPct val="110000"/>
              </a:lnSpc>
              <a:buNone/>
            </a:pPr>
            <a:r>
              <a:rPr lang="en-US" sz="1400" dirty="0"/>
              <a:t>The objective is to streamline the organization's workflow and effectively manage records. </a:t>
            </a:r>
          </a:p>
          <a:p>
            <a:pPr marL="0" indent="0">
              <a:lnSpc>
                <a:spcPct val="110000"/>
              </a:lnSpc>
              <a:buNone/>
            </a:pPr>
            <a:r>
              <a:rPr lang="en-US" sz="1400" dirty="0"/>
              <a:t>The solution entails creating a user-friendly web and mobile-based system that centralizes all of the organization's products in one place. </a:t>
            </a:r>
          </a:p>
          <a:p>
            <a:pPr marL="0" indent="0">
              <a:lnSpc>
                <a:spcPct val="110000"/>
              </a:lnSpc>
              <a:buNone/>
            </a:pPr>
            <a:r>
              <a:rPr lang="en-US" sz="1400" b="1" dirty="0"/>
              <a:t>This system aims to enhance efficiency and ease of use by addressing the following key points:</a:t>
            </a:r>
          </a:p>
          <a:p>
            <a:pPr marL="342900" indent="-342900">
              <a:lnSpc>
                <a:spcPct val="110000"/>
              </a:lnSpc>
              <a:buFont typeface="+mj-lt"/>
              <a:buAutoNum type="arabicPeriod"/>
            </a:pPr>
            <a:r>
              <a:rPr lang="en-US" sz="1400" dirty="0"/>
              <a:t>Digitize work diaries and checklists, eliminating the need for paper-based documentation.</a:t>
            </a:r>
          </a:p>
          <a:p>
            <a:pPr marL="342900" indent="-342900">
              <a:lnSpc>
                <a:spcPct val="110000"/>
              </a:lnSpc>
              <a:buFont typeface="+mj-lt"/>
              <a:buAutoNum type="arabicPeriod"/>
            </a:pPr>
            <a:r>
              <a:rPr lang="en-US" sz="1400" dirty="0"/>
              <a:t>Provide team members with clear task details, including deadlines and quality standards, ensuring efficient task management.</a:t>
            </a:r>
          </a:p>
          <a:p>
            <a:pPr marL="342900" indent="-342900">
              <a:lnSpc>
                <a:spcPct val="110000"/>
              </a:lnSpc>
              <a:buFont typeface="+mj-lt"/>
              <a:buAutoNum type="arabicPeriod"/>
            </a:pPr>
            <a:r>
              <a:rPr lang="en-US" sz="1400" dirty="0"/>
              <a:t>Facilitate real-time, two-way communication between stores and management, enabling quick and effective collaboration.</a:t>
            </a:r>
          </a:p>
          <a:p>
            <a:pPr marL="342900" indent="-342900">
              <a:lnSpc>
                <a:spcPct val="110000"/>
              </a:lnSpc>
              <a:buFont typeface="+mj-lt"/>
              <a:buAutoNum type="arabicPeriod"/>
            </a:pPr>
            <a:r>
              <a:rPr lang="en-US" sz="1400" dirty="0"/>
              <a:t>Reduce costs associated with management, travel, and printing through the implementation of the digital platform.</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14</a:t>
            </a:fld>
            <a:endParaRPr lang="en-US"/>
          </a:p>
        </p:txBody>
      </p:sp>
    </p:spTree>
    <p:extLst>
      <p:ext uri="{BB962C8B-B14F-4D97-AF65-F5344CB8AC3E}">
        <p14:creationId xmlns:p14="http://schemas.microsoft.com/office/powerpoint/2010/main" val="293101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1000"/>
                                        <p:tgtEl>
                                          <p:spTgt spid="10">
                                            <p:txEl>
                                              <p:pRg st="1" end="1"/>
                                            </p:txEl>
                                          </p:spTgt>
                                        </p:tgtEl>
                                      </p:cBhvr>
                                    </p:animEffect>
                                    <p:anim calcmode="lin" valueType="num">
                                      <p:cBhvr>
                                        <p:cTn id="19"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1000"/>
                                        <p:tgtEl>
                                          <p:spTgt spid="10">
                                            <p:txEl>
                                              <p:pRg st="2" end="2"/>
                                            </p:txEl>
                                          </p:spTgt>
                                        </p:tgtEl>
                                      </p:cBhvr>
                                    </p:animEffect>
                                    <p:anim calcmode="lin" valueType="num">
                                      <p:cBhvr>
                                        <p:cTn id="24"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1000"/>
                                        <p:tgtEl>
                                          <p:spTgt spid="10">
                                            <p:txEl>
                                              <p:pRg st="3" end="3"/>
                                            </p:txEl>
                                          </p:spTgt>
                                        </p:tgtEl>
                                      </p:cBhvr>
                                    </p:animEffect>
                                    <p:anim calcmode="lin" valueType="num">
                                      <p:cBhvr>
                                        <p:cTn id="29"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animEffect transition="in" filter="fade">
                                      <p:cBhvr>
                                        <p:cTn id="35" dur="500"/>
                                        <p:tgtEl>
                                          <p:spTgt spid="10">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10">
                                            <p:txEl>
                                              <p:pRg st="5" end="5"/>
                                            </p:txEl>
                                          </p:spTgt>
                                        </p:tgtEl>
                                        <p:attrNameLst>
                                          <p:attrName>style.visibility</p:attrName>
                                        </p:attrNameLst>
                                      </p:cBhvr>
                                      <p:to>
                                        <p:strVal val="visible"/>
                                      </p:to>
                                    </p:set>
                                    <p:animEffect transition="in" filter="randombar(horizontal)">
                                      <p:cBhvr>
                                        <p:cTn id="40" dur="500"/>
                                        <p:tgtEl>
                                          <p:spTgt spid="10">
                                            <p:txEl>
                                              <p:pRg st="5" end="5"/>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10">
                                            <p:txEl>
                                              <p:pRg st="6" end="6"/>
                                            </p:txEl>
                                          </p:spTgt>
                                        </p:tgtEl>
                                        <p:attrNameLst>
                                          <p:attrName>style.visibility</p:attrName>
                                        </p:attrNameLst>
                                      </p:cBhvr>
                                      <p:to>
                                        <p:strVal val="visible"/>
                                      </p:to>
                                    </p:set>
                                    <p:animEffect transition="in" filter="randombar(horizontal)">
                                      <p:cBhvr>
                                        <p:cTn id="43" dur="500"/>
                                        <p:tgtEl>
                                          <p:spTgt spid="10">
                                            <p:txEl>
                                              <p:pRg st="6" end="6"/>
                                            </p:txEl>
                                          </p:spTgt>
                                        </p:tgtEl>
                                      </p:cBhvr>
                                    </p:animEffect>
                                  </p:childTnLst>
                                </p:cTn>
                              </p:par>
                              <p:par>
                                <p:cTn id="44" presetID="14" presetClass="entr" presetSubtype="10" fill="hold" nodeType="withEffect">
                                  <p:stCondLst>
                                    <p:cond delay="0"/>
                                  </p:stCondLst>
                                  <p:childTnLst>
                                    <p:set>
                                      <p:cBhvr>
                                        <p:cTn id="45" dur="1" fill="hold">
                                          <p:stCondLst>
                                            <p:cond delay="0"/>
                                          </p:stCondLst>
                                        </p:cTn>
                                        <p:tgtEl>
                                          <p:spTgt spid="10">
                                            <p:txEl>
                                              <p:pRg st="7" end="7"/>
                                            </p:txEl>
                                          </p:spTgt>
                                        </p:tgtEl>
                                        <p:attrNameLst>
                                          <p:attrName>style.visibility</p:attrName>
                                        </p:attrNameLst>
                                      </p:cBhvr>
                                      <p:to>
                                        <p:strVal val="visible"/>
                                      </p:to>
                                    </p:set>
                                    <p:animEffect transition="in" filter="randombar(horizontal)">
                                      <p:cBhvr>
                                        <p:cTn id="46" dur="500"/>
                                        <p:tgtEl>
                                          <p:spTgt spid="10">
                                            <p:txEl>
                                              <p:pRg st="7" end="7"/>
                                            </p:txEl>
                                          </p:spTgt>
                                        </p:tgtEl>
                                      </p:cBhvr>
                                    </p:animEffect>
                                  </p:childTnLst>
                                </p:cTn>
                              </p:par>
                              <p:par>
                                <p:cTn id="47" presetID="14" presetClass="entr" presetSubtype="10" fill="hold" nodeType="withEffect">
                                  <p:stCondLst>
                                    <p:cond delay="0"/>
                                  </p:stCondLst>
                                  <p:childTnLst>
                                    <p:set>
                                      <p:cBhvr>
                                        <p:cTn id="48" dur="1" fill="hold">
                                          <p:stCondLst>
                                            <p:cond delay="0"/>
                                          </p:stCondLst>
                                        </p:cTn>
                                        <p:tgtEl>
                                          <p:spTgt spid="10">
                                            <p:txEl>
                                              <p:pRg st="8" end="8"/>
                                            </p:txEl>
                                          </p:spTgt>
                                        </p:tgtEl>
                                        <p:attrNameLst>
                                          <p:attrName>style.visibility</p:attrName>
                                        </p:attrNameLst>
                                      </p:cBhvr>
                                      <p:to>
                                        <p:strVal val="visible"/>
                                      </p:to>
                                    </p:set>
                                    <p:animEffect transition="in" filter="randombar(horizontal)">
                                      <p:cBhvr>
                                        <p:cTn id="49" dur="5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2758-1A94-DF14-1D28-19240ED94981}"/>
              </a:ext>
            </a:extLst>
          </p:cNvPr>
          <p:cNvSpPr>
            <a:spLocks noGrp="1"/>
          </p:cNvSpPr>
          <p:nvPr>
            <p:ph type="title"/>
          </p:nvPr>
        </p:nvSpPr>
        <p:spPr>
          <a:xfrm>
            <a:off x="564822" y="386498"/>
            <a:ext cx="6840434" cy="876693"/>
          </a:xfrm>
        </p:spPr>
        <p:txBody>
          <a:bodyPr anchor="b">
            <a:noAutofit/>
          </a:bodyPr>
          <a:lstStyle/>
          <a:p>
            <a:r>
              <a:rPr lang="en-US" sz="4800" dirty="0"/>
              <a:t>Tools used</a:t>
            </a:r>
            <a:endParaRPr lang="en-IN" sz="4800" dirty="0"/>
          </a:p>
        </p:txBody>
      </p:sp>
      <p:pic>
        <p:nvPicPr>
          <p:cNvPr id="5" name="Content Placeholder 4">
            <a:extLst>
              <a:ext uri="{FF2B5EF4-FFF2-40B4-BE49-F238E27FC236}">
                <a16:creationId xmlns:a16="http://schemas.microsoft.com/office/drawing/2014/main" id="{6F91C4D5-5B00-917D-DE73-91306D0B36E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418825" y="1263191"/>
            <a:ext cx="7565730" cy="5050124"/>
          </a:xfrm>
          <a:noFill/>
        </p:spPr>
      </p:pic>
      <p:sp>
        <p:nvSpPr>
          <p:cNvPr id="18" name="Content Placeholder 2">
            <a:extLst>
              <a:ext uri="{FF2B5EF4-FFF2-40B4-BE49-F238E27FC236}">
                <a16:creationId xmlns:a16="http://schemas.microsoft.com/office/drawing/2014/main" id="{AB4C57A9-731E-47F5-8948-023B83570A9F}"/>
              </a:ext>
            </a:extLst>
          </p:cNvPr>
          <p:cNvSpPr>
            <a:spLocks noGrp="1"/>
          </p:cNvSpPr>
          <p:nvPr>
            <p:ph idx="1"/>
          </p:nvPr>
        </p:nvSpPr>
        <p:spPr>
          <a:xfrm>
            <a:off x="652371" y="1545257"/>
            <a:ext cx="4252137" cy="4319834"/>
          </a:xfrm>
        </p:spPr>
        <p:txBody>
          <a:bodyPr>
            <a:normAutofit/>
          </a:bodyPr>
          <a:lstStyle/>
          <a:p>
            <a:pPr marL="457200" indent="-457200">
              <a:buFont typeface="+mj-lt"/>
              <a:buAutoNum type="arabicPeriod"/>
            </a:pPr>
            <a:r>
              <a:rPr lang="en-US" sz="2000" dirty="0"/>
              <a:t>Tools Selection</a:t>
            </a:r>
          </a:p>
          <a:p>
            <a:pPr marL="457200" indent="-457200">
              <a:buFont typeface="+mj-lt"/>
              <a:buAutoNum type="arabicPeriod"/>
            </a:pPr>
            <a:r>
              <a:rPr lang="en-US" dirty="0"/>
              <a:t>Tools Operation</a:t>
            </a:r>
          </a:p>
          <a:p>
            <a:pPr marL="457200" indent="-457200">
              <a:buFont typeface="+mj-lt"/>
              <a:buAutoNum type="arabicPeriod"/>
            </a:pPr>
            <a:r>
              <a:rPr lang="en-US" dirty="0"/>
              <a:t>Software Requirements</a:t>
            </a:r>
          </a:p>
          <a:p>
            <a:pPr marL="457200" indent="-457200">
              <a:buFont typeface="+mj-lt"/>
              <a:buAutoNum type="arabicPeriod"/>
            </a:pPr>
            <a:r>
              <a:rPr lang="en-US" dirty="0"/>
              <a:t>Hardware Requirements</a:t>
            </a:r>
          </a:p>
        </p:txBody>
      </p:sp>
      <p:sp>
        <p:nvSpPr>
          <p:cNvPr id="20" name="Footer Placeholder 6">
            <a:extLst>
              <a:ext uri="{FF2B5EF4-FFF2-40B4-BE49-F238E27FC236}">
                <a16:creationId xmlns:a16="http://schemas.microsoft.com/office/drawing/2014/main" id="{7621BFC8-D5CA-438B-AED9-B002D9D61897}"/>
              </a:ext>
              <a:ext uri="{C183D7F6-B498-43B3-948B-1728B52AA6E4}">
                <adec:decorative xmlns:adec="http://schemas.microsoft.com/office/drawing/2017/decorative" xmlns="" val="1"/>
              </a:ext>
            </a:extLst>
          </p:cNvPr>
          <p:cNvSpPr>
            <a:spLocks noGrp="1"/>
          </p:cNvSpPr>
          <p:nvPr>
            <p:ph type="ftr" sz="quarter" idx="11"/>
          </p:nvPr>
        </p:nvSpPr>
        <p:spPr>
          <a:xfrm>
            <a:off x="8034169" y="6332538"/>
            <a:ext cx="3505459" cy="365125"/>
          </a:xfrm>
        </p:spPr>
        <p:txBody>
          <a:bodyPr/>
          <a:lstStyle/>
          <a:p>
            <a:pPr>
              <a:spcAft>
                <a:spcPts val="600"/>
              </a:spcAft>
            </a:pPr>
            <a:r>
              <a:rPr lang="en-US" dirty="0"/>
              <a:t>Task Management System</a:t>
            </a:r>
          </a:p>
        </p:txBody>
      </p:sp>
      <p:sp>
        <p:nvSpPr>
          <p:cNvPr id="21" name="Slide Number Placeholder 8">
            <a:extLst>
              <a:ext uri="{FF2B5EF4-FFF2-40B4-BE49-F238E27FC236}">
                <a16:creationId xmlns:a16="http://schemas.microsoft.com/office/drawing/2014/main" id="{335AD9EB-1BBC-4CF8-8FAE-1E89D7A57B5F}"/>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15</a:t>
            </a:fld>
            <a:endParaRPr lang="en-US"/>
          </a:p>
        </p:txBody>
      </p:sp>
    </p:spTree>
    <p:extLst>
      <p:ext uri="{BB962C8B-B14F-4D97-AF65-F5344CB8AC3E}">
        <p14:creationId xmlns:p14="http://schemas.microsoft.com/office/powerpoint/2010/main" val="68764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fade">
                                      <p:cBhvr>
                                        <p:cTn id="19" dur="1000"/>
                                        <p:tgtEl>
                                          <p:spTgt spid="18">
                                            <p:txEl>
                                              <p:pRg st="0" end="0"/>
                                            </p:txEl>
                                          </p:spTgt>
                                        </p:tgtEl>
                                      </p:cBhvr>
                                    </p:animEffect>
                                    <p:anim calcmode="lin" valueType="num">
                                      <p:cBhvr>
                                        <p:cTn id="20"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8">
                                            <p:txEl>
                                              <p:pRg st="1" end="1"/>
                                            </p:txEl>
                                          </p:spTgt>
                                        </p:tgtEl>
                                        <p:attrNameLst>
                                          <p:attrName>style.visibility</p:attrName>
                                        </p:attrNameLst>
                                      </p:cBhvr>
                                      <p:to>
                                        <p:strVal val="visible"/>
                                      </p:to>
                                    </p:set>
                                    <p:animEffect transition="in" filter="fade">
                                      <p:cBhvr>
                                        <p:cTn id="26" dur="1000"/>
                                        <p:tgtEl>
                                          <p:spTgt spid="18">
                                            <p:txEl>
                                              <p:pRg st="1" end="1"/>
                                            </p:txEl>
                                          </p:spTgt>
                                        </p:tgtEl>
                                      </p:cBhvr>
                                    </p:animEffect>
                                    <p:anim calcmode="lin" valueType="num">
                                      <p:cBhvr>
                                        <p:cTn id="27"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1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8">
                                            <p:txEl>
                                              <p:pRg st="2" end="2"/>
                                            </p:txEl>
                                          </p:spTgt>
                                        </p:tgtEl>
                                        <p:attrNameLst>
                                          <p:attrName>style.visibility</p:attrName>
                                        </p:attrNameLst>
                                      </p:cBhvr>
                                      <p:to>
                                        <p:strVal val="visible"/>
                                      </p:to>
                                    </p:set>
                                    <p:animEffect transition="in" filter="fade">
                                      <p:cBhvr>
                                        <p:cTn id="33" dur="1000"/>
                                        <p:tgtEl>
                                          <p:spTgt spid="18">
                                            <p:txEl>
                                              <p:pRg st="2" end="2"/>
                                            </p:txEl>
                                          </p:spTgt>
                                        </p:tgtEl>
                                      </p:cBhvr>
                                    </p:animEffect>
                                    <p:anim calcmode="lin" valueType="num">
                                      <p:cBhvr>
                                        <p:cTn id="34"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1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8">
                                            <p:txEl>
                                              <p:pRg st="3" end="3"/>
                                            </p:txEl>
                                          </p:spTgt>
                                        </p:tgtEl>
                                        <p:attrNameLst>
                                          <p:attrName>style.visibility</p:attrName>
                                        </p:attrNameLst>
                                      </p:cBhvr>
                                      <p:to>
                                        <p:strVal val="visible"/>
                                      </p:to>
                                    </p:set>
                                    <p:animEffect transition="in" filter="fade">
                                      <p:cBhvr>
                                        <p:cTn id="40" dur="1000"/>
                                        <p:tgtEl>
                                          <p:spTgt spid="18">
                                            <p:txEl>
                                              <p:pRg st="3" end="3"/>
                                            </p:txEl>
                                          </p:spTgt>
                                        </p:tgtEl>
                                      </p:cBhvr>
                                    </p:animEffect>
                                    <p:anim calcmode="lin" valueType="num">
                                      <p:cBhvr>
                                        <p:cTn id="41"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1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8044872" cy="721362"/>
          </a:xfrm>
        </p:spPr>
        <p:txBody>
          <a:bodyPr anchor="b">
            <a:normAutofit fontScale="90000"/>
          </a:bodyPr>
          <a:lstStyle/>
          <a:p>
            <a:r>
              <a:rPr lang="en-US" sz="3600" dirty="0"/>
              <a:t>Tools Used</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443346" y="1084164"/>
            <a:ext cx="11407640" cy="5411528"/>
          </a:xfrm>
        </p:spPr>
        <p:txBody>
          <a:bodyPr>
            <a:normAutofit/>
          </a:bodyPr>
          <a:lstStyle/>
          <a:p>
            <a:pPr marL="0" indent="0" algn="ctr">
              <a:lnSpc>
                <a:spcPct val="110000"/>
              </a:lnSpc>
              <a:buNone/>
            </a:pPr>
            <a:r>
              <a:rPr lang="en-US" sz="1800" b="1" dirty="0"/>
              <a:t>Tools Selection</a:t>
            </a:r>
          </a:p>
          <a:p>
            <a:pPr marL="342900" indent="-342900">
              <a:lnSpc>
                <a:spcPct val="110000"/>
              </a:lnSpc>
              <a:buFont typeface="+mj-lt"/>
              <a:buAutoNum type="arabicPeriod"/>
            </a:pPr>
            <a:r>
              <a:rPr lang="en-US" sz="1400" b="1" dirty="0"/>
              <a:t>Frontend</a:t>
            </a:r>
            <a:r>
              <a:rPr lang="en-US" sz="1400" dirty="0"/>
              <a:t> : HTML, CSS, Bootstrap 4, JavaScript, Laravel Framework, Angular JS,</a:t>
            </a:r>
          </a:p>
          <a:p>
            <a:pPr marL="342900" indent="-342900">
              <a:lnSpc>
                <a:spcPct val="110000"/>
              </a:lnSpc>
              <a:buFont typeface="+mj-lt"/>
              <a:buAutoNum type="arabicPeriod"/>
            </a:pPr>
            <a:r>
              <a:rPr lang="en-US" sz="1400" b="1" dirty="0"/>
              <a:t>Backend: </a:t>
            </a:r>
            <a:r>
              <a:rPr lang="en-US" sz="1400" dirty="0"/>
              <a:t>MySQL Database, Laravel Framework, Angular JS</a:t>
            </a:r>
          </a:p>
          <a:p>
            <a:pPr marL="342900" indent="-342900">
              <a:lnSpc>
                <a:spcPct val="110000"/>
              </a:lnSpc>
              <a:buFont typeface="+mj-lt"/>
              <a:buAutoNum type="arabicPeriod"/>
            </a:pPr>
            <a:r>
              <a:rPr lang="en-US" sz="1400" dirty="0" err="1"/>
              <a:t>PHPStorm</a:t>
            </a:r>
            <a:r>
              <a:rPr lang="en-US" sz="1400" dirty="0"/>
              <a:t> Code Editor</a:t>
            </a:r>
          </a:p>
          <a:p>
            <a:pPr marL="342900" indent="-342900">
              <a:lnSpc>
                <a:spcPct val="110000"/>
              </a:lnSpc>
              <a:buFont typeface="+mj-lt"/>
              <a:buAutoNum type="arabicPeriod"/>
            </a:pPr>
            <a:r>
              <a:rPr lang="en-US" sz="1400" dirty="0"/>
              <a:t>PhpMyAdmin &amp; Data Grip</a:t>
            </a:r>
          </a:p>
          <a:p>
            <a:pPr marL="342900" indent="-342900">
              <a:lnSpc>
                <a:spcPct val="110000"/>
              </a:lnSpc>
              <a:buFont typeface="+mj-lt"/>
              <a:buAutoNum type="arabicPeriod"/>
            </a:pPr>
            <a:r>
              <a:rPr lang="en-US" sz="1400" dirty="0"/>
              <a:t>Postman</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16</a:t>
            </a:fld>
            <a:endParaRPr lang="en-US"/>
          </a:p>
        </p:txBody>
      </p:sp>
    </p:spTree>
    <p:extLst>
      <p:ext uri="{BB962C8B-B14F-4D97-AF65-F5344CB8AC3E}">
        <p14:creationId xmlns:p14="http://schemas.microsoft.com/office/powerpoint/2010/main" val="348652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1000"/>
                                        <p:tgtEl>
                                          <p:spTgt spid="10">
                                            <p:txEl>
                                              <p:pRg st="1" end="1"/>
                                            </p:txEl>
                                          </p:spTgt>
                                        </p:tgtEl>
                                      </p:cBhvr>
                                    </p:animEffect>
                                    <p:anim calcmode="lin" valueType="num">
                                      <p:cBhvr>
                                        <p:cTn id="14"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1000"/>
                                        <p:tgtEl>
                                          <p:spTgt spid="10">
                                            <p:txEl>
                                              <p:pRg st="2" end="2"/>
                                            </p:txEl>
                                          </p:spTgt>
                                        </p:tgtEl>
                                      </p:cBhvr>
                                    </p:animEffect>
                                    <p:anim calcmode="lin" valueType="num">
                                      <p:cBhvr>
                                        <p:cTn id="21"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1000"/>
                                        <p:tgtEl>
                                          <p:spTgt spid="10">
                                            <p:txEl>
                                              <p:pRg st="3" end="3"/>
                                            </p:txEl>
                                          </p:spTgt>
                                        </p:tgtEl>
                                      </p:cBhvr>
                                    </p:animEffect>
                                    <p:anim calcmode="lin" valueType="num">
                                      <p:cBhvr>
                                        <p:cTn id="28"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
                                            <p:txEl>
                                              <p:pRg st="4" end="4"/>
                                            </p:txEl>
                                          </p:spTgt>
                                        </p:tgtEl>
                                        <p:attrNameLst>
                                          <p:attrName>style.visibility</p:attrName>
                                        </p:attrNameLst>
                                      </p:cBhvr>
                                      <p:to>
                                        <p:strVal val="visible"/>
                                      </p:to>
                                    </p:set>
                                    <p:animEffect transition="in" filter="fade">
                                      <p:cBhvr>
                                        <p:cTn id="34" dur="1000"/>
                                        <p:tgtEl>
                                          <p:spTgt spid="10">
                                            <p:txEl>
                                              <p:pRg st="4" end="4"/>
                                            </p:txEl>
                                          </p:spTgt>
                                        </p:tgtEl>
                                      </p:cBhvr>
                                    </p:animEffect>
                                    <p:anim calcmode="lin" valueType="num">
                                      <p:cBhvr>
                                        <p:cTn id="35"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
                                            <p:txEl>
                                              <p:pRg st="5" end="5"/>
                                            </p:txEl>
                                          </p:spTgt>
                                        </p:tgtEl>
                                        <p:attrNameLst>
                                          <p:attrName>style.visibility</p:attrName>
                                        </p:attrNameLst>
                                      </p:cBhvr>
                                      <p:to>
                                        <p:strVal val="visible"/>
                                      </p:to>
                                    </p:set>
                                    <p:animEffect transition="in" filter="fade">
                                      <p:cBhvr>
                                        <p:cTn id="41" dur="1000"/>
                                        <p:tgtEl>
                                          <p:spTgt spid="10">
                                            <p:txEl>
                                              <p:pRg st="5" end="5"/>
                                            </p:txEl>
                                          </p:spTgt>
                                        </p:tgtEl>
                                      </p:cBhvr>
                                    </p:animEffect>
                                    <p:anim calcmode="lin" valueType="num">
                                      <p:cBhvr>
                                        <p:cTn id="42"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8044872" cy="721362"/>
          </a:xfrm>
        </p:spPr>
        <p:txBody>
          <a:bodyPr anchor="b">
            <a:normAutofit fontScale="90000"/>
          </a:bodyPr>
          <a:lstStyle/>
          <a:p>
            <a:r>
              <a:rPr lang="en-US" sz="3600" dirty="0"/>
              <a:t>Tools Used</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443346" y="1084164"/>
            <a:ext cx="11096282" cy="5411528"/>
          </a:xfrm>
        </p:spPr>
        <p:txBody>
          <a:bodyPr>
            <a:normAutofit/>
          </a:bodyPr>
          <a:lstStyle/>
          <a:p>
            <a:pPr marL="0" indent="0" algn="ctr">
              <a:lnSpc>
                <a:spcPct val="110000"/>
              </a:lnSpc>
              <a:buNone/>
            </a:pPr>
            <a:r>
              <a:rPr lang="en-US" sz="1800" b="1" dirty="0"/>
              <a:t>Tools Operation</a:t>
            </a:r>
          </a:p>
          <a:p>
            <a:pPr marL="342900" indent="-342900">
              <a:lnSpc>
                <a:spcPct val="110000"/>
              </a:lnSpc>
              <a:buFont typeface="+mj-lt"/>
              <a:buAutoNum type="arabicPeriod"/>
            </a:pPr>
            <a:r>
              <a:rPr lang="en-US" sz="1400" b="1" dirty="0"/>
              <a:t>PHP Storm: </a:t>
            </a:r>
            <a:r>
              <a:rPr lang="en-US" sz="1400" dirty="0"/>
              <a:t>To do the Backend, Frontend Coding, UI Designing.</a:t>
            </a:r>
          </a:p>
          <a:p>
            <a:pPr marL="342900" indent="-342900">
              <a:lnSpc>
                <a:spcPct val="110000"/>
              </a:lnSpc>
              <a:buFont typeface="+mj-lt"/>
              <a:buAutoNum type="arabicPeriod"/>
            </a:pPr>
            <a:r>
              <a:rPr lang="en-US" sz="1400" b="1" dirty="0"/>
              <a:t>Data Grip: </a:t>
            </a:r>
            <a:r>
              <a:rPr lang="en-US" sz="1400" dirty="0"/>
              <a:t>To store the record in MySQL format which is been passed from the frontend/Backend ands provide when it is called.</a:t>
            </a:r>
          </a:p>
          <a:p>
            <a:pPr marL="342900" indent="-342900">
              <a:lnSpc>
                <a:spcPct val="110000"/>
              </a:lnSpc>
              <a:buFont typeface="+mj-lt"/>
              <a:buAutoNum type="arabicPeriod"/>
            </a:pPr>
            <a:r>
              <a:rPr lang="en-US" sz="1400" b="1" dirty="0"/>
              <a:t>Postman: </a:t>
            </a:r>
            <a:r>
              <a:rPr lang="en-US" sz="1400" dirty="0"/>
              <a:t>To Check the API Response.</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17</a:t>
            </a:fld>
            <a:endParaRPr lang="en-US"/>
          </a:p>
        </p:txBody>
      </p:sp>
    </p:spTree>
    <p:extLst>
      <p:ext uri="{BB962C8B-B14F-4D97-AF65-F5344CB8AC3E}">
        <p14:creationId xmlns:p14="http://schemas.microsoft.com/office/powerpoint/2010/main" val="271794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1000"/>
                                        <p:tgtEl>
                                          <p:spTgt spid="10">
                                            <p:txEl>
                                              <p:pRg st="1" end="1"/>
                                            </p:txEl>
                                          </p:spTgt>
                                        </p:tgtEl>
                                      </p:cBhvr>
                                    </p:animEffect>
                                    <p:anim calcmode="lin" valueType="num">
                                      <p:cBhvr>
                                        <p:cTn id="14"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1000"/>
                                        <p:tgtEl>
                                          <p:spTgt spid="10">
                                            <p:txEl>
                                              <p:pRg st="2" end="2"/>
                                            </p:txEl>
                                          </p:spTgt>
                                        </p:tgtEl>
                                      </p:cBhvr>
                                    </p:animEffect>
                                    <p:anim calcmode="lin" valueType="num">
                                      <p:cBhvr>
                                        <p:cTn id="21"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1000"/>
                                        <p:tgtEl>
                                          <p:spTgt spid="10">
                                            <p:txEl>
                                              <p:pRg st="3" end="3"/>
                                            </p:txEl>
                                          </p:spTgt>
                                        </p:tgtEl>
                                      </p:cBhvr>
                                    </p:animEffect>
                                    <p:anim calcmode="lin" valueType="num">
                                      <p:cBhvr>
                                        <p:cTn id="28"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8044872" cy="721362"/>
          </a:xfrm>
        </p:spPr>
        <p:txBody>
          <a:bodyPr anchor="b">
            <a:normAutofit fontScale="90000"/>
          </a:bodyPr>
          <a:lstStyle/>
          <a:p>
            <a:r>
              <a:rPr lang="en-US" sz="3600" dirty="0"/>
              <a:t>Tools Used</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443345" y="1084164"/>
            <a:ext cx="11305831" cy="5411528"/>
          </a:xfrm>
        </p:spPr>
        <p:txBody>
          <a:bodyPr>
            <a:normAutofit/>
          </a:bodyPr>
          <a:lstStyle/>
          <a:p>
            <a:pPr marL="0" indent="0" algn="ctr">
              <a:lnSpc>
                <a:spcPct val="110000"/>
              </a:lnSpc>
              <a:buNone/>
            </a:pPr>
            <a:r>
              <a:rPr lang="en-US" sz="1800" b="1" dirty="0"/>
              <a:t>Software Requirements</a:t>
            </a:r>
          </a:p>
          <a:p>
            <a:pPr marL="342900" indent="-342900">
              <a:lnSpc>
                <a:spcPct val="110000"/>
              </a:lnSpc>
              <a:buFont typeface="+mj-lt"/>
              <a:buAutoNum type="arabicPeriod"/>
            </a:pPr>
            <a:r>
              <a:rPr lang="en-US" sz="1400" b="1" dirty="0"/>
              <a:t>HTML</a:t>
            </a:r>
          </a:p>
          <a:p>
            <a:pPr marL="342900" indent="-342900">
              <a:lnSpc>
                <a:spcPct val="110000"/>
              </a:lnSpc>
              <a:buFont typeface="+mj-lt"/>
              <a:buAutoNum type="arabicPeriod"/>
            </a:pPr>
            <a:r>
              <a:rPr lang="en-US" sz="1400" b="1" dirty="0"/>
              <a:t>CSS</a:t>
            </a:r>
          </a:p>
          <a:p>
            <a:pPr marL="342900" indent="-342900">
              <a:lnSpc>
                <a:spcPct val="110000"/>
              </a:lnSpc>
              <a:buFont typeface="+mj-lt"/>
              <a:buAutoNum type="arabicPeriod"/>
            </a:pPr>
            <a:r>
              <a:rPr lang="en-US" sz="1400" b="1" dirty="0"/>
              <a:t>JavaScript</a:t>
            </a:r>
          </a:p>
          <a:p>
            <a:pPr marL="342900" indent="-342900">
              <a:lnSpc>
                <a:spcPct val="110000"/>
              </a:lnSpc>
              <a:buFont typeface="+mj-lt"/>
              <a:buAutoNum type="arabicPeriod"/>
            </a:pPr>
            <a:r>
              <a:rPr lang="en-US" sz="1400" b="1" dirty="0"/>
              <a:t>Bootstrap 4</a:t>
            </a:r>
          </a:p>
          <a:p>
            <a:pPr marL="342900" indent="-342900">
              <a:lnSpc>
                <a:spcPct val="110000"/>
              </a:lnSpc>
              <a:buFont typeface="+mj-lt"/>
              <a:buAutoNum type="arabicPeriod"/>
            </a:pPr>
            <a:r>
              <a:rPr lang="en-US" sz="1400" b="1" dirty="0"/>
              <a:t>PhpMyAdmin</a:t>
            </a:r>
          </a:p>
          <a:p>
            <a:pPr marL="342900" indent="-342900">
              <a:lnSpc>
                <a:spcPct val="110000"/>
              </a:lnSpc>
              <a:buFont typeface="+mj-lt"/>
              <a:buAutoNum type="arabicPeriod"/>
            </a:pPr>
            <a:r>
              <a:rPr lang="en-US" sz="1400" b="1" dirty="0"/>
              <a:t>Laravel Framework</a:t>
            </a:r>
          </a:p>
          <a:p>
            <a:pPr marL="342900" indent="-342900">
              <a:lnSpc>
                <a:spcPct val="110000"/>
              </a:lnSpc>
              <a:buFont typeface="+mj-lt"/>
              <a:buAutoNum type="arabicPeriod"/>
            </a:pPr>
            <a:endParaRPr lang="en-US" sz="1400" b="1" dirty="0"/>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18</a:t>
            </a:fld>
            <a:endParaRPr lang="en-US"/>
          </a:p>
        </p:txBody>
      </p:sp>
    </p:spTree>
    <p:extLst>
      <p:ext uri="{BB962C8B-B14F-4D97-AF65-F5344CB8AC3E}">
        <p14:creationId xmlns:p14="http://schemas.microsoft.com/office/powerpoint/2010/main" val="429167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500"/>
                                        <p:tgtEl>
                                          <p:spTgt spid="10">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500"/>
                                        <p:tgtEl>
                                          <p:spTgt spid="10">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500"/>
                                        <p:tgtEl>
                                          <p:spTgt spid="10">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fade">
                                      <p:cBhvr>
                                        <p:cTn id="22" dur="500"/>
                                        <p:tgtEl>
                                          <p:spTgt spid="10">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animEffect transition="in" filter="fade">
                                      <p:cBhvr>
                                        <p:cTn id="25" dur="500"/>
                                        <p:tgtEl>
                                          <p:spTgt spid="10">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xEl>
                                              <p:pRg st="6" end="6"/>
                                            </p:txEl>
                                          </p:spTgt>
                                        </p:tgtEl>
                                        <p:attrNameLst>
                                          <p:attrName>style.visibility</p:attrName>
                                        </p:attrNameLst>
                                      </p:cBhvr>
                                      <p:to>
                                        <p:strVal val="visible"/>
                                      </p:to>
                                    </p:set>
                                    <p:animEffect transition="in" filter="fade">
                                      <p:cBhvr>
                                        <p:cTn id="28"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8044872" cy="721362"/>
          </a:xfrm>
        </p:spPr>
        <p:txBody>
          <a:bodyPr anchor="b">
            <a:normAutofit fontScale="90000"/>
          </a:bodyPr>
          <a:lstStyle/>
          <a:p>
            <a:r>
              <a:rPr lang="en-US" sz="3600" dirty="0"/>
              <a:t>Tools Used</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443345" y="1084164"/>
            <a:ext cx="11305831" cy="5411528"/>
          </a:xfrm>
        </p:spPr>
        <p:txBody>
          <a:bodyPr>
            <a:normAutofit/>
          </a:bodyPr>
          <a:lstStyle/>
          <a:p>
            <a:pPr marL="0" indent="0" algn="ctr">
              <a:lnSpc>
                <a:spcPct val="110000"/>
              </a:lnSpc>
              <a:buNone/>
            </a:pPr>
            <a:r>
              <a:rPr lang="en-US" sz="1800" b="1" dirty="0"/>
              <a:t>Hardware Requirements</a:t>
            </a:r>
          </a:p>
          <a:p>
            <a:pPr marL="342900" indent="-342900">
              <a:lnSpc>
                <a:spcPct val="110000"/>
              </a:lnSpc>
              <a:buFont typeface="+mj-lt"/>
              <a:buAutoNum type="arabicPeriod"/>
            </a:pPr>
            <a:r>
              <a:rPr lang="en-US" sz="1400" b="1" dirty="0"/>
              <a:t>Operating System : Windows 10</a:t>
            </a:r>
          </a:p>
          <a:p>
            <a:pPr marL="342900" indent="-342900">
              <a:lnSpc>
                <a:spcPct val="110000"/>
              </a:lnSpc>
              <a:buFont typeface="+mj-lt"/>
              <a:buAutoNum type="arabicPeriod"/>
            </a:pPr>
            <a:r>
              <a:rPr lang="en-US" sz="1400" b="1" dirty="0"/>
              <a:t>RAM : 4 GB Minimum</a:t>
            </a:r>
          </a:p>
          <a:p>
            <a:pPr marL="342900" indent="-342900">
              <a:lnSpc>
                <a:spcPct val="110000"/>
              </a:lnSpc>
              <a:buFont typeface="+mj-lt"/>
              <a:buAutoNum type="arabicPeriod"/>
            </a:pPr>
            <a:r>
              <a:rPr lang="en-US" sz="1400" b="1" dirty="0"/>
              <a:t>Browser: Chrome version &gt; 90.0.0</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19</a:t>
            </a:fld>
            <a:endParaRPr lang="en-US"/>
          </a:p>
        </p:txBody>
      </p:sp>
    </p:spTree>
    <p:extLst>
      <p:ext uri="{BB962C8B-B14F-4D97-AF65-F5344CB8AC3E}">
        <p14:creationId xmlns:p14="http://schemas.microsoft.com/office/powerpoint/2010/main" val="176236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1000"/>
                                        <p:tgtEl>
                                          <p:spTgt spid="10">
                                            <p:txEl>
                                              <p:pRg st="1" end="1"/>
                                            </p:txEl>
                                          </p:spTgt>
                                        </p:tgtEl>
                                      </p:cBhvr>
                                    </p:animEffect>
                                    <p:anim calcmode="lin" valueType="num">
                                      <p:cBhvr>
                                        <p:cTn id="14"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fade">
                                      <p:cBhvr>
                                        <p:cTn id="18" dur="1000"/>
                                        <p:tgtEl>
                                          <p:spTgt spid="10">
                                            <p:txEl>
                                              <p:pRg st="2" end="2"/>
                                            </p:txEl>
                                          </p:spTgt>
                                        </p:tgtEl>
                                      </p:cBhvr>
                                    </p:animEffect>
                                    <p:anim calcmode="lin" valueType="num">
                                      <p:cBhvr>
                                        <p:cTn id="19"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Effect transition="in" filter="fade">
                                      <p:cBhvr>
                                        <p:cTn id="23" dur="1000"/>
                                        <p:tgtEl>
                                          <p:spTgt spid="10">
                                            <p:txEl>
                                              <p:pRg st="3" end="3"/>
                                            </p:txEl>
                                          </p:spTgt>
                                        </p:tgtEl>
                                      </p:cBhvr>
                                    </p:animEffect>
                                    <p:anim calcmode="lin" valueType="num">
                                      <p:cBhvr>
                                        <p:cTn id="24"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1BD07E6-A0D1-4EB1-86AC-487567CB77C2}"/>
              </a:ext>
            </a:extLst>
          </p:cNvPr>
          <p:cNvSpPr>
            <a:spLocks noGrp="1"/>
          </p:cNvSpPr>
          <p:nvPr>
            <p:ph type="ctrTitle"/>
          </p:nvPr>
        </p:nvSpPr>
        <p:spPr>
          <a:xfrm>
            <a:off x="94700" y="1092471"/>
            <a:ext cx="6916569" cy="720681"/>
          </a:xfrm>
        </p:spPr>
        <p:txBody>
          <a:bodyPr anchor="b">
            <a:noAutofit/>
          </a:bodyPr>
          <a:lstStyle/>
          <a:p>
            <a:r>
              <a:rPr lang="en-US" sz="4800" dirty="0">
                <a:solidFill>
                  <a:srgbClr val="FFFFFF"/>
                </a:solidFill>
              </a:rPr>
              <a:t>Table of Contents</a:t>
            </a:r>
          </a:p>
        </p:txBody>
      </p:sp>
      <p:sp>
        <p:nvSpPr>
          <p:cNvPr id="10" name="Subtitle 2">
            <a:extLst>
              <a:ext uri="{FF2B5EF4-FFF2-40B4-BE49-F238E27FC236}">
                <a16:creationId xmlns:a16="http://schemas.microsoft.com/office/drawing/2014/main" id="{DEE0D0CE-0E51-48B9-BD3C-CAF8A0A12E24}"/>
              </a:ext>
            </a:extLst>
          </p:cNvPr>
          <p:cNvSpPr>
            <a:spLocks noGrp="1"/>
          </p:cNvSpPr>
          <p:nvPr>
            <p:ph type="subTitle" idx="1"/>
          </p:nvPr>
        </p:nvSpPr>
        <p:spPr>
          <a:xfrm>
            <a:off x="6268825" y="914400"/>
            <a:ext cx="5275475" cy="5029201"/>
          </a:xfrm>
        </p:spPr>
        <p:txBody>
          <a:bodyPr anchor="b">
            <a:normAutofit/>
          </a:bodyPr>
          <a:lstStyle/>
          <a:p>
            <a:pPr marL="342900" indent="-342900">
              <a:buAutoNum type="arabicPeriod"/>
            </a:pPr>
            <a:r>
              <a:rPr lang="en-US" dirty="0"/>
              <a:t>Introduction</a:t>
            </a:r>
          </a:p>
          <a:p>
            <a:pPr marL="342900" indent="-342900">
              <a:buAutoNum type="arabicPeriod"/>
            </a:pPr>
            <a:r>
              <a:rPr lang="en-US" dirty="0"/>
              <a:t>Literature Review</a:t>
            </a:r>
          </a:p>
          <a:p>
            <a:pPr marL="342900" indent="-342900">
              <a:buAutoNum type="arabicPeriod"/>
            </a:pPr>
            <a:r>
              <a:rPr lang="en-US" dirty="0"/>
              <a:t>Tools Used</a:t>
            </a:r>
          </a:p>
          <a:p>
            <a:pPr marL="342900" indent="-342900">
              <a:buAutoNum type="arabicPeriod"/>
            </a:pPr>
            <a:r>
              <a:rPr lang="en-US" dirty="0"/>
              <a:t>Methodology</a:t>
            </a:r>
          </a:p>
          <a:p>
            <a:pPr marL="342900" indent="-342900">
              <a:buAutoNum type="arabicPeriod"/>
            </a:pPr>
            <a:r>
              <a:rPr lang="en-US" dirty="0"/>
              <a:t>System Design &amp; Prototype</a:t>
            </a:r>
          </a:p>
          <a:p>
            <a:pPr marL="342900" indent="-342900">
              <a:buAutoNum type="arabicPeriod"/>
            </a:pPr>
            <a:r>
              <a:rPr lang="en-US" dirty="0"/>
              <a:t>Implementation</a:t>
            </a:r>
          </a:p>
          <a:p>
            <a:pPr marL="342900" indent="-342900">
              <a:buAutoNum type="arabicPeriod"/>
            </a:pPr>
            <a:r>
              <a:rPr lang="en-US" dirty="0"/>
              <a:t>Testing</a:t>
            </a:r>
          </a:p>
          <a:p>
            <a:pPr marL="342900" indent="-342900">
              <a:buAutoNum type="arabicPeriod"/>
            </a:pPr>
            <a:r>
              <a:rPr lang="en-US" dirty="0"/>
              <a:t>Conclusion</a:t>
            </a:r>
          </a:p>
          <a:p>
            <a:pPr marL="342900" indent="-342900">
              <a:buAutoNum type="arabicPeriod"/>
            </a:pPr>
            <a:r>
              <a:rPr lang="en-US" dirty="0"/>
              <a:t>Future Enhancements</a:t>
            </a:r>
          </a:p>
          <a:p>
            <a:pPr marL="342900" indent="-342900">
              <a:buAutoNum type="arabicPeriod"/>
            </a:pPr>
            <a:r>
              <a:rPr lang="en-US" dirty="0"/>
              <a:t>References/Bibliography</a:t>
            </a:r>
          </a:p>
        </p:txBody>
      </p:sp>
      <p:sp>
        <p:nvSpPr>
          <p:cNvPr id="14" name="Footer Placeholder 4">
            <a:extLst>
              <a:ext uri="{FF2B5EF4-FFF2-40B4-BE49-F238E27FC236}">
                <a16:creationId xmlns:a16="http://schemas.microsoft.com/office/drawing/2014/main" id="{AFED50CA-CE40-4391-886F-EB0E3872E7C5}"/>
              </a:ext>
              <a:ext uri="{C183D7F6-B498-43B3-948B-1728B52AA6E4}">
                <adec:decorative xmlns:adec="http://schemas.microsoft.com/office/drawing/2017/decorative" xmlns="" val="1"/>
              </a:ext>
            </a:extLst>
          </p:cNvPr>
          <p:cNvSpPr>
            <a:spLocks noGrp="1"/>
          </p:cNvSpPr>
          <p:nvPr>
            <p:ph type="ftr" sz="quarter" idx="11"/>
          </p:nvPr>
        </p:nvSpPr>
        <p:spPr>
          <a:xfrm>
            <a:off x="8034169" y="6332538"/>
            <a:ext cx="3505459" cy="365125"/>
          </a:xfrm>
        </p:spPr>
        <p:txBody>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B59AB858-83EA-415E-B25C-24180CC041B0}"/>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2</a:t>
            </a:fld>
            <a:endParaRPr lang="en-US"/>
          </a:p>
        </p:txBody>
      </p:sp>
      <p:pic>
        <p:nvPicPr>
          <p:cNvPr id="5" name="Picture 4" descr="A person holding a book and a clipboard">
            <a:extLst>
              <a:ext uri="{FF2B5EF4-FFF2-40B4-BE49-F238E27FC236}">
                <a16:creationId xmlns:a16="http://schemas.microsoft.com/office/drawing/2014/main" id="{2D6C51EC-5782-E984-1587-2FAA0B676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66" y="1637987"/>
            <a:ext cx="6513591" cy="4694551"/>
          </a:xfrm>
          <a:prstGeom prst="rect">
            <a:avLst/>
          </a:prstGeom>
        </p:spPr>
      </p:pic>
    </p:spTree>
    <p:extLst>
      <p:ext uri="{BB962C8B-B14F-4D97-AF65-F5344CB8AC3E}">
        <p14:creationId xmlns:p14="http://schemas.microsoft.com/office/powerpoint/2010/main" val="410751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wipe(down)">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wipe(down)">
                                      <p:cBhvr>
                                        <p:cTn id="22" dur="5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wipe(down)">
                                      <p:cBhvr>
                                        <p:cTn id="27" dur="500"/>
                                        <p:tgtEl>
                                          <p:spTgt spid="1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xEl>
                                              <p:pRg st="3" end="3"/>
                                            </p:txEl>
                                          </p:spTgt>
                                        </p:tgtEl>
                                        <p:attrNameLst>
                                          <p:attrName>style.visibility</p:attrName>
                                        </p:attrNameLst>
                                      </p:cBhvr>
                                      <p:to>
                                        <p:strVal val="visible"/>
                                      </p:to>
                                    </p:set>
                                    <p:animEffect transition="in" filter="wipe(down)">
                                      <p:cBhvr>
                                        <p:cTn id="32" dur="500"/>
                                        <p:tgtEl>
                                          <p:spTgt spid="10">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animEffect transition="in" filter="wipe(down)">
                                      <p:cBhvr>
                                        <p:cTn id="37" dur="500"/>
                                        <p:tgtEl>
                                          <p:spTgt spid="10">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
                                            <p:txEl>
                                              <p:pRg st="5" end="5"/>
                                            </p:txEl>
                                          </p:spTgt>
                                        </p:tgtEl>
                                        <p:attrNameLst>
                                          <p:attrName>style.visibility</p:attrName>
                                        </p:attrNameLst>
                                      </p:cBhvr>
                                      <p:to>
                                        <p:strVal val="visible"/>
                                      </p:to>
                                    </p:set>
                                    <p:animEffect transition="in" filter="wipe(down)">
                                      <p:cBhvr>
                                        <p:cTn id="42" dur="500"/>
                                        <p:tgtEl>
                                          <p:spTgt spid="10">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0">
                                            <p:txEl>
                                              <p:pRg st="6" end="6"/>
                                            </p:txEl>
                                          </p:spTgt>
                                        </p:tgtEl>
                                        <p:attrNameLst>
                                          <p:attrName>style.visibility</p:attrName>
                                        </p:attrNameLst>
                                      </p:cBhvr>
                                      <p:to>
                                        <p:strVal val="visible"/>
                                      </p:to>
                                    </p:set>
                                    <p:animEffect transition="in" filter="wipe(down)">
                                      <p:cBhvr>
                                        <p:cTn id="47" dur="500"/>
                                        <p:tgtEl>
                                          <p:spTgt spid="10">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0">
                                            <p:txEl>
                                              <p:pRg st="7" end="7"/>
                                            </p:txEl>
                                          </p:spTgt>
                                        </p:tgtEl>
                                        <p:attrNameLst>
                                          <p:attrName>style.visibility</p:attrName>
                                        </p:attrNameLst>
                                      </p:cBhvr>
                                      <p:to>
                                        <p:strVal val="visible"/>
                                      </p:to>
                                    </p:set>
                                    <p:animEffect transition="in" filter="wipe(down)">
                                      <p:cBhvr>
                                        <p:cTn id="52" dur="500"/>
                                        <p:tgtEl>
                                          <p:spTgt spid="10">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0">
                                            <p:txEl>
                                              <p:pRg st="8" end="8"/>
                                            </p:txEl>
                                          </p:spTgt>
                                        </p:tgtEl>
                                        <p:attrNameLst>
                                          <p:attrName>style.visibility</p:attrName>
                                        </p:attrNameLst>
                                      </p:cBhvr>
                                      <p:to>
                                        <p:strVal val="visible"/>
                                      </p:to>
                                    </p:set>
                                    <p:animEffect transition="in" filter="wipe(down)">
                                      <p:cBhvr>
                                        <p:cTn id="57" dur="500"/>
                                        <p:tgtEl>
                                          <p:spTgt spid="10">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0">
                                            <p:txEl>
                                              <p:pRg st="9" end="9"/>
                                            </p:txEl>
                                          </p:spTgt>
                                        </p:tgtEl>
                                        <p:attrNameLst>
                                          <p:attrName>style.visibility</p:attrName>
                                        </p:attrNameLst>
                                      </p:cBhvr>
                                      <p:to>
                                        <p:strVal val="visible"/>
                                      </p:to>
                                    </p:set>
                                    <p:animEffect transition="in" filter="wipe(down)">
                                      <p:cBhvr>
                                        <p:cTn id="62"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2758-1A94-DF14-1D28-19240ED94981}"/>
              </a:ext>
            </a:extLst>
          </p:cNvPr>
          <p:cNvSpPr>
            <a:spLocks noGrp="1"/>
          </p:cNvSpPr>
          <p:nvPr>
            <p:ph type="title"/>
          </p:nvPr>
        </p:nvSpPr>
        <p:spPr>
          <a:xfrm>
            <a:off x="564822" y="386498"/>
            <a:ext cx="6840434" cy="876693"/>
          </a:xfrm>
        </p:spPr>
        <p:txBody>
          <a:bodyPr anchor="b">
            <a:noAutofit/>
          </a:bodyPr>
          <a:lstStyle/>
          <a:p>
            <a:r>
              <a:rPr lang="en-US" sz="4800" dirty="0"/>
              <a:t>Methodology</a:t>
            </a:r>
            <a:endParaRPr lang="en-IN" sz="4800" dirty="0"/>
          </a:p>
        </p:txBody>
      </p:sp>
      <p:pic>
        <p:nvPicPr>
          <p:cNvPr id="5" name="Content Placeholder 4">
            <a:extLst>
              <a:ext uri="{FF2B5EF4-FFF2-40B4-BE49-F238E27FC236}">
                <a16:creationId xmlns:a16="http://schemas.microsoft.com/office/drawing/2014/main" id="{6F91C4D5-5B00-917D-DE73-91306D0B36E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418825" y="1263191"/>
            <a:ext cx="7565730" cy="5050124"/>
          </a:xfrm>
          <a:noFill/>
        </p:spPr>
      </p:pic>
      <p:sp>
        <p:nvSpPr>
          <p:cNvPr id="18" name="Content Placeholder 2">
            <a:extLst>
              <a:ext uri="{FF2B5EF4-FFF2-40B4-BE49-F238E27FC236}">
                <a16:creationId xmlns:a16="http://schemas.microsoft.com/office/drawing/2014/main" id="{AB4C57A9-731E-47F5-8948-023B83570A9F}"/>
              </a:ext>
            </a:extLst>
          </p:cNvPr>
          <p:cNvSpPr>
            <a:spLocks noGrp="1"/>
          </p:cNvSpPr>
          <p:nvPr>
            <p:ph idx="1"/>
          </p:nvPr>
        </p:nvSpPr>
        <p:spPr>
          <a:xfrm>
            <a:off x="652371" y="1545257"/>
            <a:ext cx="4252137" cy="4319834"/>
          </a:xfrm>
        </p:spPr>
        <p:txBody>
          <a:bodyPr>
            <a:normAutofit/>
          </a:bodyPr>
          <a:lstStyle/>
          <a:p>
            <a:pPr marL="457200" indent="-457200">
              <a:buFont typeface="+mj-lt"/>
              <a:buAutoNum type="arabicPeriod"/>
            </a:pPr>
            <a:r>
              <a:rPr lang="en-US" sz="2000" dirty="0"/>
              <a:t>Agile Methodology</a:t>
            </a:r>
          </a:p>
          <a:p>
            <a:pPr marL="457200" indent="-457200">
              <a:buFont typeface="+mj-lt"/>
              <a:buAutoNum type="arabicPeriod"/>
            </a:pPr>
            <a:r>
              <a:rPr lang="en-US" dirty="0"/>
              <a:t>Scheduling of Work Procedure</a:t>
            </a:r>
          </a:p>
        </p:txBody>
      </p:sp>
      <p:sp>
        <p:nvSpPr>
          <p:cNvPr id="20" name="Footer Placeholder 6">
            <a:extLst>
              <a:ext uri="{FF2B5EF4-FFF2-40B4-BE49-F238E27FC236}">
                <a16:creationId xmlns:a16="http://schemas.microsoft.com/office/drawing/2014/main" id="{7621BFC8-D5CA-438B-AED9-B002D9D61897}"/>
              </a:ext>
              <a:ext uri="{C183D7F6-B498-43B3-948B-1728B52AA6E4}">
                <adec:decorative xmlns:adec="http://schemas.microsoft.com/office/drawing/2017/decorative" xmlns="" val="1"/>
              </a:ext>
            </a:extLst>
          </p:cNvPr>
          <p:cNvSpPr>
            <a:spLocks noGrp="1"/>
          </p:cNvSpPr>
          <p:nvPr>
            <p:ph type="ftr" sz="quarter" idx="11"/>
          </p:nvPr>
        </p:nvSpPr>
        <p:spPr>
          <a:xfrm>
            <a:off x="8034169" y="6332538"/>
            <a:ext cx="3505459" cy="365125"/>
          </a:xfrm>
        </p:spPr>
        <p:txBody>
          <a:bodyPr/>
          <a:lstStyle/>
          <a:p>
            <a:pPr>
              <a:spcAft>
                <a:spcPts val="600"/>
              </a:spcAft>
            </a:pPr>
            <a:r>
              <a:rPr lang="en-US" dirty="0"/>
              <a:t>Task Management System</a:t>
            </a:r>
          </a:p>
        </p:txBody>
      </p:sp>
      <p:sp>
        <p:nvSpPr>
          <p:cNvPr id="21" name="Slide Number Placeholder 8">
            <a:extLst>
              <a:ext uri="{FF2B5EF4-FFF2-40B4-BE49-F238E27FC236}">
                <a16:creationId xmlns:a16="http://schemas.microsoft.com/office/drawing/2014/main" id="{335AD9EB-1BBC-4CF8-8FAE-1E89D7A57B5F}"/>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20</a:t>
            </a:fld>
            <a:endParaRPr lang="en-US"/>
          </a:p>
        </p:txBody>
      </p:sp>
    </p:spTree>
    <p:extLst>
      <p:ext uri="{BB962C8B-B14F-4D97-AF65-F5344CB8AC3E}">
        <p14:creationId xmlns:p14="http://schemas.microsoft.com/office/powerpoint/2010/main" val="95572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wipe(down)">
                                      <p:cBhvr>
                                        <p:cTn id="17" dur="500"/>
                                        <p:tgtEl>
                                          <p:spTgt spid="1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8">
                                            <p:txEl>
                                              <p:pRg st="1" end="1"/>
                                            </p:txEl>
                                          </p:spTgt>
                                        </p:tgtEl>
                                        <p:attrNameLst>
                                          <p:attrName>style.visibility</p:attrName>
                                        </p:attrNameLst>
                                      </p:cBhvr>
                                      <p:to>
                                        <p:strVal val="visible"/>
                                      </p:to>
                                    </p:set>
                                    <p:animEffect transition="in" filter="wipe(down)">
                                      <p:cBhvr>
                                        <p:cTn id="22"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circle, font&#10;&#10;Description automatically generated">
            <a:extLst>
              <a:ext uri="{FF2B5EF4-FFF2-40B4-BE49-F238E27FC236}">
                <a16:creationId xmlns:a16="http://schemas.microsoft.com/office/drawing/2014/main" id="{959FB376-371D-644A-64DC-19DD0FE2F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281" y="3426738"/>
            <a:ext cx="7817373" cy="2905800"/>
          </a:xfrm>
          <a:prstGeom prst="rect">
            <a:avLst/>
          </a:prstGeom>
        </p:spPr>
      </p:pic>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8044872" cy="721362"/>
          </a:xfrm>
        </p:spPr>
        <p:txBody>
          <a:bodyPr anchor="b">
            <a:normAutofit fontScale="90000"/>
          </a:bodyPr>
          <a:lstStyle/>
          <a:p>
            <a:r>
              <a:rPr lang="en-US" sz="3600" dirty="0"/>
              <a:t>methodology</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443346" y="1084164"/>
            <a:ext cx="5983334" cy="5411528"/>
          </a:xfrm>
        </p:spPr>
        <p:txBody>
          <a:bodyPr>
            <a:normAutofit/>
          </a:bodyPr>
          <a:lstStyle/>
          <a:p>
            <a:pPr marL="0" indent="0" algn="ctr">
              <a:lnSpc>
                <a:spcPct val="110000"/>
              </a:lnSpc>
              <a:buNone/>
            </a:pPr>
            <a:r>
              <a:rPr lang="en-US" sz="1800" b="1" dirty="0"/>
              <a:t>Agile Methodology</a:t>
            </a:r>
          </a:p>
          <a:p>
            <a:pPr marL="0" indent="0">
              <a:lnSpc>
                <a:spcPct val="110000"/>
              </a:lnSpc>
              <a:buNone/>
            </a:pPr>
            <a:r>
              <a:rPr lang="en-US" sz="1400" dirty="0"/>
              <a:t>Agile methodology is a flexible and iterative approach to project management and software development. It emphasizes adaptive planning, collaboration, and continuous improvement to deliver high-quality results. RealCADENCE™ by </a:t>
            </a:r>
            <a:r>
              <a:rPr lang="en-US" sz="1400" dirty="0" err="1"/>
              <a:t>Megavision</a:t>
            </a:r>
            <a:r>
              <a:rPr lang="en-US" sz="1400" dirty="0"/>
              <a:t> Technologies Pvt Ltd  incorporates Agile principles in its development process.</a:t>
            </a:r>
          </a:p>
          <a:p>
            <a:pPr marL="0" indent="0">
              <a:lnSpc>
                <a:spcPct val="110000"/>
              </a:lnSpc>
              <a:buNone/>
            </a:pPr>
            <a:r>
              <a:rPr lang="en-US" sz="1400" dirty="0"/>
              <a:t>The primary goal of the Agile model is to enable easy and rapid project completion by maintaining agility throughout the development process.</a:t>
            </a:r>
          </a:p>
          <a:p>
            <a:pPr marL="0" indent="0">
              <a:lnSpc>
                <a:spcPct val="110000"/>
              </a:lnSpc>
              <a:buNone/>
            </a:pPr>
            <a:r>
              <a:rPr lang="en-US" sz="1400" dirty="0"/>
              <a:t>Each iteration in Agile development involves a cross-functional team of developers working concurrently on different aspects of product development, including:</a:t>
            </a:r>
          </a:p>
          <a:p>
            <a:pPr marL="342900" indent="-342900">
              <a:lnSpc>
                <a:spcPct val="110000"/>
              </a:lnSpc>
              <a:buFont typeface="+mj-lt"/>
              <a:buAutoNum type="arabicPeriod"/>
            </a:pPr>
            <a:r>
              <a:rPr lang="en-US" sz="1400" dirty="0"/>
              <a:t>Planning</a:t>
            </a:r>
          </a:p>
          <a:p>
            <a:pPr marL="342900" indent="-342900">
              <a:lnSpc>
                <a:spcPct val="110000"/>
              </a:lnSpc>
              <a:buFont typeface="+mj-lt"/>
              <a:buAutoNum type="arabicPeriod"/>
            </a:pPr>
            <a:r>
              <a:rPr lang="en-US" sz="1400" dirty="0"/>
              <a:t>Requirements Analysis</a:t>
            </a:r>
          </a:p>
          <a:p>
            <a:pPr marL="342900" indent="-342900">
              <a:lnSpc>
                <a:spcPct val="110000"/>
              </a:lnSpc>
              <a:buFont typeface="+mj-lt"/>
              <a:buAutoNum type="arabicPeriod"/>
            </a:pPr>
            <a:r>
              <a:rPr lang="en-US" sz="1400" dirty="0"/>
              <a:t>Design</a:t>
            </a:r>
          </a:p>
          <a:p>
            <a:pPr marL="342900" indent="-342900">
              <a:lnSpc>
                <a:spcPct val="110000"/>
              </a:lnSpc>
              <a:buFont typeface="+mj-lt"/>
              <a:buAutoNum type="arabicPeriod"/>
            </a:pPr>
            <a:r>
              <a:rPr lang="en-US" sz="1400" dirty="0"/>
              <a:t>Unit Testing</a:t>
            </a:r>
          </a:p>
          <a:p>
            <a:pPr marL="342900" indent="-342900">
              <a:lnSpc>
                <a:spcPct val="110000"/>
              </a:lnSpc>
              <a:buFont typeface="+mj-lt"/>
              <a:buAutoNum type="arabicPeriod"/>
            </a:pPr>
            <a:r>
              <a:rPr lang="en-US" sz="1400" dirty="0"/>
              <a:t>Deployment</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21</a:t>
            </a:fld>
            <a:endParaRPr lang="en-US"/>
          </a:p>
        </p:txBody>
      </p:sp>
    </p:spTree>
    <p:extLst>
      <p:ext uri="{BB962C8B-B14F-4D97-AF65-F5344CB8AC3E}">
        <p14:creationId xmlns:p14="http://schemas.microsoft.com/office/powerpoint/2010/main" val="242356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500"/>
                                        <p:tgtEl>
                                          <p:spTgt spid="10">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500"/>
                                        <p:tgtEl>
                                          <p:spTgt spid="10">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anim calcmode="lin" valueType="num">
                                      <p:cBhvr additive="base">
                                        <p:cTn id="33"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0">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 calcmode="lin" valueType="num">
                                      <p:cBhvr additive="base">
                                        <p:cTn id="37"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
                                            <p:txEl>
                                              <p:pRg st="6" end="6"/>
                                            </p:txEl>
                                          </p:spTgt>
                                        </p:tgtEl>
                                        <p:attrNameLst>
                                          <p:attrName>style.visibility</p:attrName>
                                        </p:attrNameLst>
                                      </p:cBhvr>
                                      <p:to>
                                        <p:strVal val="visible"/>
                                      </p:to>
                                    </p:set>
                                    <p:anim calcmode="lin" valueType="num">
                                      <p:cBhvr additive="base">
                                        <p:cTn id="41"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0">
                                            <p:txEl>
                                              <p:pRg st="7" end="7"/>
                                            </p:txEl>
                                          </p:spTgt>
                                        </p:tgtEl>
                                        <p:attrNameLst>
                                          <p:attrName>style.visibility</p:attrName>
                                        </p:attrNameLst>
                                      </p:cBhvr>
                                      <p:to>
                                        <p:strVal val="visible"/>
                                      </p:to>
                                    </p:set>
                                    <p:anim calcmode="lin" valueType="num">
                                      <p:cBhvr additive="base">
                                        <p:cTn id="45" dur="500" fill="hold"/>
                                        <p:tgtEl>
                                          <p:spTgt spid="10">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0">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0">
                                            <p:txEl>
                                              <p:pRg st="8" end="8"/>
                                            </p:txEl>
                                          </p:spTgt>
                                        </p:tgtEl>
                                        <p:attrNameLst>
                                          <p:attrName>style.visibility</p:attrName>
                                        </p:attrNameLst>
                                      </p:cBhvr>
                                      <p:to>
                                        <p:strVal val="visible"/>
                                      </p:to>
                                    </p:set>
                                    <p:anim calcmode="lin" valueType="num">
                                      <p:cBhvr additive="base">
                                        <p:cTn id="49"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8044872" cy="721362"/>
          </a:xfrm>
        </p:spPr>
        <p:txBody>
          <a:bodyPr anchor="b">
            <a:normAutofit fontScale="90000"/>
          </a:bodyPr>
          <a:lstStyle/>
          <a:p>
            <a:r>
              <a:rPr lang="en-US" sz="3600" dirty="0"/>
              <a:t>methodology</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932351" y="1725796"/>
            <a:ext cx="3533431" cy="384418"/>
          </a:xfrm>
        </p:spPr>
        <p:txBody>
          <a:bodyPr>
            <a:normAutofit lnSpcReduction="10000"/>
          </a:bodyPr>
          <a:lstStyle/>
          <a:p>
            <a:pPr marL="0" indent="0" algn="ctr">
              <a:lnSpc>
                <a:spcPct val="110000"/>
              </a:lnSpc>
              <a:buNone/>
            </a:pPr>
            <a:r>
              <a:rPr lang="en-US" sz="1800" b="1" dirty="0"/>
              <a:t>Scheduling of Work Procedure</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22</a:t>
            </a:fld>
            <a:endParaRPr lang="en-US"/>
          </a:p>
        </p:txBody>
      </p:sp>
      <p:pic>
        <p:nvPicPr>
          <p:cNvPr id="3" name="Picture 2" descr="A picture containing text, line, plot, screenshot&#10;&#10;Description automatically generated">
            <a:extLst>
              <a:ext uri="{FF2B5EF4-FFF2-40B4-BE49-F238E27FC236}">
                <a16:creationId xmlns:a16="http://schemas.microsoft.com/office/drawing/2014/main" id="{2B42C05E-C900-A864-3594-E49BE416F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05" y="3010626"/>
            <a:ext cx="10926389" cy="2607056"/>
          </a:xfrm>
          <a:prstGeom prst="rect">
            <a:avLst/>
          </a:prstGeom>
        </p:spPr>
      </p:pic>
    </p:spTree>
    <p:extLst>
      <p:ext uri="{BB962C8B-B14F-4D97-AF65-F5344CB8AC3E}">
        <p14:creationId xmlns:p14="http://schemas.microsoft.com/office/powerpoint/2010/main" val="229431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2758-1A94-DF14-1D28-19240ED94981}"/>
              </a:ext>
            </a:extLst>
          </p:cNvPr>
          <p:cNvSpPr>
            <a:spLocks noGrp="1"/>
          </p:cNvSpPr>
          <p:nvPr>
            <p:ph type="title"/>
          </p:nvPr>
        </p:nvSpPr>
        <p:spPr>
          <a:xfrm>
            <a:off x="564821" y="1192214"/>
            <a:ext cx="10697689" cy="876693"/>
          </a:xfrm>
        </p:spPr>
        <p:txBody>
          <a:bodyPr anchor="b">
            <a:noAutofit/>
          </a:bodyPr>
          <a:lstStyle/>
          <a:p>
            <a:r>
              <a:rPr lang="en-US" sz="4800" dirty="0"/>
              <a:t>System Design and Prototype</a:t>
            </a:r>
            <a:endParaRPr lang="en-IN" sz="4800" dirty="0"/>
          </a:p>
        </p:txBody>
      </p:sp>
      <p:pic>
        <p:nvPicPr>
          <p:cNvPr id="5" name="Content Placeholder 4">
            <a:extLst>
              <a:ext uri="{FF2B5EF4-FFF2-40B4-BE49-F238E27FC236}">
                <a16:creationId xmlns:a16="http://schemas.microsoft.com/office/drawing/2014/main" id="{6F91C4D5-5B00-917D-DE73-91306D0B36E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935839" y="2068907"/>
            <a:ext cx="6778812" cy="4524856"/>
          </a:xfrm>
          <a:noFill/>
        </p:spPr>
      </p:pic>
      <p:sp>
        <p:nvSpPr>
          <p:cNvPr id="18" name="Content Placeholder 2">
            <a:extLst>
              <a:ext uri="{FF2B5EF4-FFF2-40B4-BE49-F238E27FC236}">
                <a16:creationId xmlns:a16="http://schemas.microsoft.com/office/drawing/2014/main" id="{AB4C57A9-731E-47F5-8948-023B83570A9F}"/>
              </a:ext>
            </a:extLst>
          </p:cNvPr>
          <p:cNvSpPr>
            <a:spLocks noGrp="1"/>
          </p:cNvSpPr>
          <p:nvPr>
            <p:ph idx="1"/>
          </p:nvPr>
        </p:nvSpPr>
        <p:spPr>
          <a:xfrm>
            <a:off x="564821" y="2746736"/>
            <a:ext cx="4252137" cy="4319834"/>
          </a:xfrm>
        </p:spPr>
        <p:txBody>
          <a:bodyPr>
            <a:normAutofit/>
          </a:bodyPr>
          <a:lstStyle/>
          <a:p>
            <a:pPr marL="457200" indent="-457200">
              <a:buFont typeface="+mj-lt"/>
              <a:buAutoNum type="arabicPeriod"/>
            </a:pPr>
            <a:r>
              <a:rPr lang="en-US" sz="2000" dirty="0"/>
              <a:t>Flow Chart</a:t>
            </a:r>
          </a:p>
          <a:p>
            <a:pPr marL="457200" indent="-457200">
              <a:buFont typeface="+mj-lt"/>
              <a:buAutoNum type="arabicPeriod"/>
            </a:pPr>
            <a:r>
              <a:rPr lang="en-US" dirty="0"/>
              <a:t>ER Diagram</a:t>
            </a:r>
          </a:p>
          <a:p>
            <a:pPr marL="457200" indent="-457200">
              <a:buFont typeface="+mj-lt"/>
              <a:buAutoNum type="arabicPeriod"/>
            </a:pPr>
            <a:r>
              <a:rPr lang="en-US" dirty="0"/>
              <a:t>Class Diagram</a:t>
            </a:r>
          </a:p>
          <a:p>
            <a:pPr marL="457200" indent="-457200">
              <a:buFont typeface="+mj-lt"/>
              <a:buAutoNum type="arabicPeriod"/>
            </a:pPr>
            <a:r>
              <a:rPr lang="en-US" dirty="0"/>
              <a:t>Use Case Diagram</a:t>
            </a:r>
          </a:p>
          <a:p>
            <a:pPr marL="457200" indent="-457200">
              <a:buFont typeface="+mj-lt"/>
              <a:buAutoNum type="arabicPeriod"/>
            </a:pPr>
            <a:r>
              <a:rPr lang="en-US" dirty="0"/>
              <a:t>Database Design</a:t>
            </a:r>
          </a:p>
        </p:txBody>
      </p:sp>
      <p:sp>
        <p:nvSpPr>
          <p:cNvPr id="20" name="Footer Placeholder 6">
            <a:extLst>
              <a:ext uri="{FF2B5EF4-FFF2-40B4-BE49-F238E27FC236}">
                <a16:creationId xmlns:a16="http://schemas.microsoft.com/office/drawing/2014/main" id="{7621BFC8-D5CA-438B-AED9-B002D9D61897}"/>
              </a:ext>
              <a:ext uri="{C183D7F6-B498-43B3-948B-1728B52AA6E4}">
                <adec:decorative xmlns:adec="http://schemas.microsoft.com/office/drawing/2017/decorative" xmlns="" val="1"/>
              </a:ext>
            </a:extLst>
          </p:cNvPr>
          <p:cNvSpPr>
            <a:spLocks noGrp="1"/>
          </p:cNvSpPr>
          <p:nvPr>
            <p:ph type="ftr" sz="quarter" idx="11"/>
          </p:nvPr>
        </p:nvSpPr>
        <p:spPr>
          <a:xfrm>
            <a:off x="8034169" y="6332538"/>
            <a:ext cx="3505459" cy="365125"/>
          </a:xfrm>
        </p:spPr>
        <p:txBody>
          <a:bodyPr/>
          <a:lstStyle/>
          <a:p>
            <a:pPr>
              <a:spcAft>
                <a:spcPts val="600"/>
              </a:spcAft>
            </a:pPr>
            <a:r>
              <a:rPr lang="en-US" dirty="0"/>
              <a:t>Task Management System</a:t>
            </a:r>
          </a:p>
        </p:txBody>
      </p:sp>
      <p:sp>
        <p:nvSpPr>
          <p:cNvPr id="21" name="Slide Number Placeholder 8">
            <a:extLst>
              <a:ext uri="{FF2B5EF4-FFF2-40B4-BE49-F238E27FC236}">
                <a16:creationId xmlns:a16="http://schemas.microsoft.com/office/drawing/2014/main" id="{335AD9EB-1BBC-4CF8-8FAE-1E89D7A57B5F}"/>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23</a:t>
            </a:fld>
            <a:endParaRPr lang="en-US"/>
          </a:p>
        </p:txBody>
      </p:sp>
    </p:spTree>
    <p:extLst>
      <p:ext uri="{BB962C8B-B14F-4D97-AF65-F5344CB8AC3E}">
        <p14:creationId xmlns:p14="http://schemas.microsoft.com/office/powerpoint/2010/main" val="180092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1000"/>
                                        <p:tgtEl>
                                          <p:spTgt spid="18">
                                            <p:txEl>
                                              <p:pRg st="0" end="0"/>
                                            </p:txEl>
                                          </p:spTgt>
                                        </p:tgtEl>
                                      </p:cBhvr>
                                    </p:animEffect>
                                    <p:anim calcmode="lin" valueType="num">
                                      <p:cBhvr>
                                        <p:cTn id="18"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8">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8">
                                            <p:txEl>
                                              <p:pRg st="1" end="1"/>
                                            </p:txEl>
                                          </p:spTgt>
                                        </p:tgtEl>
                                        <p:attrNameLst>
                                          <p:attrName>style.visibility</p:attrName>
                                        </p:attrNameLst>
                                      </p:cBhvr>
                                      <p:to>
                                        <p:strVal val="visible"/>
                                      </p:to>
                                    </p:set>
                                    <p:animEffect transition="in" filter="fade">
                                      <p:cBhvr>
                                        <p:cTn id="22" dur="1000"/>
                                        <p:tgtEl>
                                          <p:spTgt spid="18">
                                            <p:txEl>
                                              <p:pRg st="1" end="1"/>
                                            </p:txEl>
                                          </p:spTgt>
                                        </p:tgtEl>
                                      </p:cBhvr>
                                    </p:animEffect>
                                    <p:anim calcmode="lin" valueType="num">
                                      <p:cBhvr>
                                        <p:cTn id="23" dur="1000" fill="hold"/>
                                        <p:tgtEl>
                                          <p:spTgt spid="18">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18">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8">
                                            <p:txEl>
                                              <p:pRg st="2" end="2"/>
                                            </p:txEl>
                                          </p:spTgt>
                                        </p:tgtEl>
                                        <p:attrNameLst>
                                          <p:attrName>style.visibility</p:attrName>
                                        </p:attrNameLst>
                                      </p:cBhvr>
                                      <p:to>
                                        <p:strVal val="visible"/>
                                      </p:to>
                                    </p:set>
                                    <p:animEffect transition="in" filter="fade">
                                      <p:cBhvr>
                                        <p:cTn id="27" dur="1000"/>
                                        <p:tgtEl>
                                          <p:spTgt spid="18">
                                            <p:txEl>
                                              <p:pRg st="2" end="2"/>
                                            </p:txEl>
                                          </p:spTgt>
                                        </p:tgtEl>
                                      </p:cBhvr>
                                    </p:animEffect>
                                    <p:anim calcmode="lin" valueType="num">
                                      <p:cBhvr>
                                        <p:cTn id="28" dur="1000" fill="hold"/>
                                        <p:tgtEl>
                                          <p:spTgt spid="18">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18">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8">
                                            <p:txEl>
                                              <p:pRg st="3" end="3"/>
                                            </p:txEl>
                                          </p:spTgt>
                                        </p:tgtEl>
                                        <p:attrNameLst>
                                          <p:attrName>style.visibility</p:attrName>
                                        </p:attrNameLst>
                                      </p:cBhvr>
                                      <p:to>
                                        <p:strVal val="visible"/>
                                      </p:to>
                                    </p:set>
                                    <p:animEffect transition="in" filter="fade">
                                      <p:cBhvr>
                                        <p:cTn id="32" dur="1000"/>
                                        <p:tgtEl>
                                          <p:spTgt spid="18">
                                            <p:txEl>
                                              <p:pRg st="3" end="3"/>
                                            </p:txEl>
                                          </p:spTgt>
                                        </p:tgtEl>
                                      </p:cBhvr>
                                    </p:animEffect>
                                    <p:anim calcmode="lin" valueType="num">
                                      <p:cBhvr>
                                        <p:cTn id="33" dur="1000" fill="hold"/>
                                        <p:tgtEl>
                                          <p:spTgt spid="18">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18">
                                            <p:txEl>
                                              <p:pRg st="3" end="3"/>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8">
                                            <p:txEl>
                                              <p:pRg st="4" end="4"/>
                                            </p:txEl>
                                          </p:spTgt>
                                        </p:tgtEl>
                                        <p:attrNameLst>
                                          <p:attrName>style.visibility</p:attrName>
                                        </p:attrNameLst>
                                      </p:cBhvr>
                                      <p:to>
                                        <p:strVal val="visible"/>
                                      </p:to>
                                    </p:set>
                                    <p:animEffect transition="in" filter="fade">
                                      <p:cBhvr>
                                        <p:cTn id="37" dur="1000"/>
                                        <p:tgtEl>
                                          <p:spTgt spid="18">
                                            <p:txEl>
                                              <p:pRg st="4" end="4"/>
                                            </p:txEl>
                                          </p:spTgt>
                                        </p:tgtEl>
                                      </p:cBhvr>
                                    </p:animEffect>
                                    <p:anim calcmode="lin" valueType="num">
                                      <p:cBhvr>
                                        <p:cTn id="38" dur="1000" fill="hold"/>
                                        <p:tgtEl>
                                          <p:spTgt spid="18">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1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diagram, plan, line">
            <a:extLst>
              <a:ext uri="{FF2B5EF4-FFF2-40B4-BE49-F238E27FC236}">
                <a16:creationId xmlns:a16="http://schemas.microsoft.com/office/drawing/2014/main" id="{9F0AE34F-BD15-59E5-429E-7FEF188A5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7279" y="125698"/>
            <a:ext cx="6082116" cy="6732302"/>
          </a:xfrm>
          <a:prstGeom prst="rect">
            <a:avLst/>
          </a:prstGeom>
        </p:spPr>
      </p:pic>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389558" y="424304"/>
            <a:ext cx="4926513" cy="1148297"/>
          </a:xfrm>
        </p:spPr>
        <p:txBody>
          <a:bodyPr anchor="b">
            <a:normAutofit fontScale="90000"/>
          </a:bodyPr>
          <a:lstStyle/>
          <a:p>
            <a:r>
              <a:rPr lang="en-US" sz="3600" dirty="0"/>
              <a:t>System design and prototype</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634328" y="3236791"/>
            <a:ext cx="3533431" cy="384418"/>
          </a:xfrm>
        </p:spPr>
        <p:txBody>
          <a:bodyPr>
            <a:noAutofit/>
          </a:bodyPr>
          <a:lstStyle/>
          <a:p>
            <a:pPr marL="0" indent="0" algn="ctr">
              <a:lnSpc>
                <a:spcPct val="110000"/>
              </a:lnSpc>
              <a:buNone/>
            </a:pPr>
            <a:r>
              <a:rPr lang="en-US" sz="2400" b="1" dirty="0"/>
              <a:t>Flow Chart</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24</a:t>
            </a:fld>
            <a:endParaRPr lang="en-US"/>
          </a:p>
        </p:txBody>
      </p:sp>
    </p:spTree>
    <p:extLst>
      <p:ext uri="{BB962C8B-B14F-4D97-AF65-F5344CB8AC3E}">
        <p14:creationId xmlns:p14="http://schemas.microsoft.com/office/powerpoint/2010/main" val="59161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1A9958-45F5-BC0B-9BBC-AE12D239AB6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2870743" y="444544"/>
            <a:ext cx="8982915" cy="5968911"/>
          </a:xfrm>
          <a:prstGeom prst="rect">
            <a:avLst/>
          </a:prstGeom>
        </p:spPr>
      </p:pic>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4854795" cy="1157262"/>
          </a:xfrm>
        </p:spPr>
        <p:txBody>
          <a:bodyPr anchor="b">
            <a:normAutofit fontScale="90000"/>
          </a:bodyPr>
          <a:lstStyle/>
          <a:p>
            <a:r>
              <a:rPr lang="en-US" sz="3600" dirty="0"/>
              <a:t>System design and prototype</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443346" y="3509048"/>
            <a:ext cx="2280888" cy="384418"/>
          </a:xfrm>
        </p:spPr>
        <p:txBody>
          <a:bodyPr>
            <a:noAutofit/>
          </a:bodyPr>
          <a:lstStyle/>
          <a:p>
            <a:pPr marL="0" indent="0" algn="ctr">
              <a:lnSpc>
                <a:spcPct val="110000"/>
              </a:lnSpc>
              <a:buNone/>
            </a:pPr>
            <a:r>
              <a:rPr lang="en-US" sz="2400" b="1" dirty="0"/>
              <a:t>ER Diagram</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25</a:t>
            </a:fld>
            <a:endParaRPr lang="en-US"/>
          </a:p>
        </p:txBody>
      </p:sp>
    </p:spTree>
    <p:extLst>
      <p:ext uri="{BB962C8B-B14F-4D97-AF65-F5344CB8AC3E}">
        <p14:creationId xmlns:p14="http://schemas.microsoft.com/office/powerpoint/2010/main" val="227642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888122"/>
            <a:ext cx="7590823" cy="721362"/>
          </a:xfrm>
        </p:spPr>
        <p:txBody>
          <a:bodyPr anchor="b">
            <a:normAutofit fontScale="90000"/>
          </a:bodyPr>
          <a:lstStyle/>
          <a:p>
            <a:r>
              <a:rPr lang="en-US" sz="3600" dirty="0"/>
              <a:t>System design and prototype</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443346" y="3509048"/>
            <a:ext cx="2280888" cy="384418"/>
          </a:xfrm>
        </p:spPr>
        <p:txBody>
          <a:bodyPr>
            <a:normAutofit lnSpcReduction="10000"/>
          </a:bodyPr>
          <a:lstStyle/>
          <a:p>
            <a:pPr marL="0" indent="0" algn="ctr">
              <a:lnSpc>
                <a:spcPct val="110000"/>
              </a:lnSpc>
              <a:buNone/>
            </a:pPr>
            <a:r>
              <a:rPr lang="en-US" sz="1800" b="1" dirty="0"/>
              <a:t>Class Diagram</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26</a:t>
            </a:fld>
            <a:endParaRPr lang="en-US"/>
          </a:p>
        </p:txBody>
      </p:sp>
      <p:pic>
        <p:nvPicPr>
          <p:cNvPr id="2" name="image6.jpeg">
            <a:extLst>
              <a:ext uri="{FF2B5EF4-FFF2-40B4-BE49-F238E27FC236}">
                <a16:creationId xmlns:a16="http://schemas.microsoft.com/office/drawing/2014/main" id="{CB313C48-EEE1-3EE4-E75C-232BA19B0186}"/>
              </a:ext>
            </a:extLst>
          </p:cNvPr>
          <p:cNvPicPr>
            <a:picLocks noChangeAspect="1"/>
          </p:cNvPicPr>
          <p:nvPr/>
        </p:nvPicPr>
        <p:blipFill>
          <a:blip r:embed="rId2" cstate="print"/>
          <a:stretch>
            <a:fillRect/>
          </a:stretch>
        </p:blipFill>
        <p:spPr>
          <a:xfrm>
            <a:off x="3222277" y="1609484"/>
            <a:ext cx="6564621" cy="5088179"/>
          </a:xfrm>
          <a:prstGeom prst="rect">
            <a:avLst/>
          </a:prstGeom>
        </p:spPr>
      </p:pic>
    </p:spTree>
    <p:extLst>
      <p:ext uri="{BB962C8B-B14F-4D97-AF65-F5344CB8AC3E}">
        <p14:creationId xmlns:p14="http://schemas.microsoft.com/office/powerpoint/2010/main" val="81091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5274A4-55C4-399A-765C-43DAD835552C}"/>
              </a:ext>
            </a:extLst>
          </p:cNvPr>
          <p:cNvPicPr>
            <a:picLocks noChangeAspect="1"/>
          </p:cNvPicPr>
          <p:nvPr/>
        </p:nvPicPr>
        <p:blipFill>
          <a:blip r:embed="rId2"/>
          <a:stretch>
            <a:fillRect/>
          </a:stretch>
        </p:blipFill>
        <p:spPr>
          <a:xfrm>
            <a:off x="3191323" y="150390"/>
            <a:ext cx="7536380" cy="6672068"/>
          </a:xfrm>
          <a:prstGeom prst="rect">
            <a:avLst/>
          </a:prstGeom>
        </p:spPr>
      </p:pic>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7" y="277091"/>
            <a:ext cx="4882798" cy="1118076"/>
          </a:xfrm>
        </p:spPr>
        <p:txBody>
          <a:bodyPr anchor="b">
            <a:normAutofit fontScale="90000"/>
          </a:bodyPr>
          <a:lstStyle/>
          <a:p>
            <a:r>
              <a:rPr lang="en-US" sz="3600" dirty="0"/>
              <a:t>System design and prototype</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443346" y="3509048"/>
            <a:ext cx="2280888" cy="384418"/>
          </a:xfrm>
        </p:spPr>
        <p:txBody>
          <a:bodyPr>
            <a:normAutofit lnSpcReduction="10000"/>
          </a:bodyPr>
          <a:lstStyle/>
          <a:p>
            <a:pPr marL="0" indent="0" algn="ctr">
              <a:lnSpc>
                <a:spcPct val="110000"/>
              </a:lnSpc>
              <a:buNone/>
            </a:pPr>
            <a:r>
              <a:rPr lang="en-US" sz="1800" b="1" dirty="0"/>
              <a:t>Use Case Diagram</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27</a:t>
            </a:fld>
            <a:endParaRPr lang="en-US"/>
          </a:p>
        </p:txBody>
      </p:sp>
    </p:spTree>
    <p:extLst>
      <p:ext uri="{BB962C8B-B14F-4D97-AF65-F5344CB8AC3E}">
        <p14:creationId xmlns:p14="http://schemas.microsoft.com/office/powerpoint/2010/main" val="415720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555929"/>
            <a:ext cx="7590823" cy="721362"/>
          </a:xfrm>
        </p:spPr>
        <p:txBody>
          <a:bodyPr anchor="b">
            <a:normAutofit fontScale="90000"/>
          </a:bodyPr>
          <a:lstStyle/>
          <a:p>
            <a:r>
              <a:rPr lang="en-US" sz="3600" dirty="0"/>
              <a:t>System design and prototype</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537614" y="1218335"/>
            <a:ext cx="2280888" cy="384418"/>
          </a:xfrm>
        </p:spPr>
        <p:txBody>
          <a:bodyPr>
            <a:normAutofit lnSpcReduction="10000"/>
          </a:bodyPr>
          <a:lstStyle/>
          <a:p>
            <a:pPr marL="0" indent="0" algn="ctr">
              <a:lnSpc>
                <a:spcPct val="110000"/>
              </a:lnSpc>
              <a:buNone/>
            </a:pPr>
            <a:r>
              <a:rPr lang="en-US" sz="1800" b="1" dirty="0"/>
              <a:t>Database Design</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a:t>Task Management System</a:t>
            </a:r>
            <a:endParaRPr lang="en-US" dirty="0"/>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28</a:t>
            </a:fld>
            <a:endParaRPr lang="en-US"/>
          </a:p>
        </p:txBody>
      </p:sp>
      <p:sp>
        <p:nvSpPr>
          <p:cNvPr id="4" name="Rectangle 1">
            <a:extLst>
              <a:ext uri="{FF2B5EF4-FFF2-40B4-BE49-F238E27FC236}">
                <a16:creationId xmlns:a16="http://schemas.microsoft.com/office/drawing/2014/main" id="{2D29F629-12A6-A28F-2942-A1F3C8970AC6}"/>
              </a:ext>
            </a:extLst>
          </p:cNvPr>
          <p:cNvSpPr>
            <a:spLocks noChangeArrowheads="1"/>
          </p:cNvSpPr>
          <p:nvPr/>
        </p:nvSpPr>
        <p:spPr bwMode="auto">
          <a:xfrm>
            <a:off x="755453" y="1893355"/>
            <a:ext cx="21762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Table 1 Client Organization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5">
            <a:extLst>
              <a:ext uri="{FF2B5EF4-FFF2-40B4-BE49-F238E27FC236}">
                <a16:creationId xmlns:a16="http://schemas.microsoft.com/office/drawing/2014/main" id="{DC3804E0-28EA-4EAA-25DB-5AEF8E7FBA04}"/>
              </a:ext>
            </a:extLst>
          </p:cNvPr>
          <p:cNvGraphicFramePr>
            <a:graphicFrameLocks noGrp="1"/>
          </p:cNvGraphicFramePr>
          <p:nvPr>
            <p:extLst>
              <p:ext uri="{D42A27DB-BD31-4B8C-83A1-F6EECF244321}">
                <p14:modId xmlns:p14="http://schemas.microsoft.com/office/powerpoint/2010/main" val="1870090401"/>
              </p:ext>
            </p:extLst>
          </p:nvPr>
        </p:nvGraphicFramePr>
        <p:xfrm>
          <a:off x="853649" y="2170355"/>
          <a:ext cx="6555820" cy="1920240"/>
        </p:xfrm>
        <a:graphic>
          <a:graphicData uri="http://schemas.openxmlformats.org/drawingml/2006/table">
            <a:tbl>
              <a:tblPr firstRow="1" bandRow="1">
                <a:tableStyleId>{073A0DAA-6AF3-43AB-8588-CEC1D06C72B9}</a:tableStyleId>
              </a:tblPr>
              <a:tblGrid>
                <a:gridCol w="3277910">
                  <a:extLst>
                    <a:ext uri="{9D8B030D-6E8A-4147-A177-3AD203B41FA5}">
                      <a16:colId xmlns:a16="http://schemas.microsoft.com/office/drawing/2014/main" val="2286315884"/>
                    </a:ext>
                  </a:extLst>
                </a:gridCol>
                <a:gridCol w="3277910">
                  <a:extLst>
                    <a:ext uri="{9D8B030D-6E8A-4147-A177-3AD203B41FA5}">
                      <a16:colId xmlns:a16="http://schemas.microsoft.com/office/drawing/2014/main" val="2197431077"/>
                    </a:ext>
                  </a:extLst>
                </a:gridCol>
              </a:tblGrid>
              <a:tr h="243437">
                <a:tc>
                  <a:txBody>
                    <a:bodyPr/>
                    <a:lstStyle/>
                    <a:p>
                      <a:r>
                        <a:rPr lang="en-US" sz="1200" dirty="0"/>
                        <a:t>Field</a:t>
                      </a:r>
                      <a:endParaRPr lang="en-IN" sz="1200" dirty="0"/>
                    </a:p>
                  </a:txBody>
                  <a:tcPr/>
                </a:tc>
                <a:tc>
                  <a:txBody>
                    <a:bodyPr/>
                    <a:lstStyle/>
                    <a:p>
                      <a:r>
                        <a:rPr lang="en-US" sz="1200" dirty="0"/>
                        <a:t>Type</a:t>
                      </a:r>
                      <a:endParaRPr lang="en-IN" sz="1200" dirty="0"/>
                    </a:p>
                  </a:txBody>
                  <a:tcPr/>
                </a:tc>
                <a:extLst>
                  <a:ext uri="{0D108BD9-81ED-4DB2-BD59-A6C34878D82A}">
                    <a16:rowId xmlns:a16="http://schemas.microsoft.com/office/drawing/2014/main" val="1441822759"/>
                  </a:ext>
                </a:extLst>
              </a:tr>
              <a:tr h="243437">
                <a:tc>
                  <a:txBody>
                    <a:bodyPr/>
                    <a:lstStyle/>
                    <a:p>
                      <a:r>
                        <a:rPr lang="en-US" sz="1200" dirty="0" err="1"/>
                        <a:t>group_id</a:t>
                      </a:r>
                      <a:endParaRPr lang="en-IN" sz="1200" dirty="0"/>
                    </a:p>
                  </a:txBody>
                  <a:tcPr/>
                </a:tc>
                <a:tc>
                  <a:txBody>
                    <a:bodyPr/>
                    <a:lstStyle/>
                    <a:p>
                      <a:r>
                        <a:rPr lang="en-US" sz="1200" dirty="0"/>
                        <a:t>INT (10) Primary Key</a:t>
                      </a:r>
                      <a:endParaRPr lang="en-IN" sz="1200" dirty="0"/>
                    </a:p>
                  </a:txBody>
                  <a:tcPr/>
                </a:tc>
                <a:extLst>
                  <a:ext uri="{0D108BD9-81ED-4DB2-BD59-A6C34878D82A}">
                    <a16:rowId xmlns:a16="http://schemas.microsoft.com/office/drawing/2014/main" val="2098597041"/>
                  </a:ext>
                </a:extLst>
              </a:tr>
              <a:tr h="243437">
                <a:tc>
                  <a:txBody>
                    <a:bodyPr/>
                    <a:lstStyle/>
                    <a:p>
                      <a:r>
                        <a:rPr lang="en-US" sz="1200" dirty="0"/>
                        <a:t>username</a:t>
                      </a:r>
                      <a:endParaRPr lang="en-IN" sz="1200" dirty="0"/>
                    </a:p>
                  </a:txBody>
                  <a:tcPr/>
                </a:tc>
                <a:tc>
                  <a:txBody>
                    <a:bodyPr/>
                    <a:lstStyle/>
                    <a:p>
                      <a:r>
                        <a:rPr lang="en-US" sz="1200" dirty="0"/>
                        <a:t>Varchar (50)</a:t>
                      </a:r>
                      <a:endParaRPr lang="en-IN" sz="1200" dirty="0"/>
                    </a:p>
                  </a:txBody>
                  <a:tcPr/>
                </a:tc>
                <a:extLst>
                  <a:ext uri="{0D108BD9-81ED-4DB2-BD59-A6C34878D82A}">
                    <a16:rowId xmlns:a16="http://schemas.microsoft.com/office/drawing/2014/main" val="3761020692"/>
                  </a:ext>
                </a:extLst>
              </a:tr>
              <a:tr h="243437">
                <a:tc>
                  <a:txBody>
                    <a:bodyPr/>
                    <a:lstStyle/>
                    <a:p>
                      <a:r>
                        <a:rPr lang="en-US" sz="1200" dirty="0"/>
                        <a:t>location</a:t>
                      </a:r>
                      <a:endParaRPr lang="en-IN" sz="1200" dirty="0"/>
                    </a:p>
                  </a:txBody>
                  <a:tcPr/>
                </a:tc>
                <a:tc>
                  <a:txBody>
                    <a:bodyPr/>
                    <a:lstStyle/>
                    <a:p>
                      <a:r>
                        <a:rPr lang="en-US" sz="1200" dirty="0"/>
                        <a:t>Varchar (40)</a:t>
                      </a:r>
                      <a:endParaRPr lang="en-IN" sz="1200" dirty="0"/>
                    </a:p>
                  </a:txBody>
                  <a:tcPr/>
                </a:tc>
                <a:extLst>
                  <a:ext uri="{0D108BD9-81ED-4DB2-BD59-A6C34878D82A}">
                    <a16:rowId xmlns:a16="http://schemas.microsoft.com/office/drawing/2014/main" val="1470393515"/>
                  </a:ext>
                </a:extLst>
              </a:tr>
              <a:tr h="243437">
                <a:tc>
                  <a:txBody>
                    <a:bodyPr/>
                    <a:lstStyle/>
                    <a:p>
                      <a:r>
                        <a:rPr lang="en-US" sz="1200" dirty="0"/>
                        <a:t>status</a:t>
                      </a:r>
                      <a:endParaRPr lang="en-IN" sz="1200" dirty="0"/>
                    </a:p>
                  </a:txBody>
                  <a:tcPr/>
                </a:tc>
                <a:tc>
                  <a:txBody>
                    <a:bodyPr/>
                    <a:lstStyle/>
                    <a:p>
                      <a:r>
                        <a:rPr lang="en-US" sz="1200" dirty="0"/>
                        <a:t>Varchar (10)</a:t>
                      </a:r>
                      <a:endParaRPr lang="en-IN" sz="1200" dirty="0"/>
                    </a:p>
                  </a:txBody>
                  <a:tcPr/>
                </a:tc>
                <a:extLst>
                  <a:ext uri="{0D108BD9-81ED-4DB2-BD59-A6C34878D82A}">
                    <a16:rowId xmlns:a16="http://schemas.microsoft.com/office/drawing/2014/main" val="1028003506"/>
                  </a:ext>
                </a:extLst>
              </a:tr>
              <a:tr h="243437">
                <a:tc>
                  <a:txBody>
                    <a:bodyPr/>
                    <a:lstStyle/>
                    <a:p>
                      <a:r>
                        <a:rPr lang="en-US" sz="1200" dirty="0"/>
                        <a:t>task type</a:t>
                      </a:r>
                      <a:endParaRPr lang="en-IN" sz="1200" dirty="0"/>
                    </a:p>
                  </a:txBody>
                  <a:tcPr/>
                </a:tc>
                <a:tc>
                  <a:txBody>
                    <a:bodyPr/>
                    <a:lstStyle/>
                    <a:p>
                      <a:r>
                        <a:rPr lang="en-US" sz="1200" dirty="0"/>
                        <a:t>Varchar (20)</a:t>
                      </a:r>
                      <a:endParaRPr lang="en-IN" sz="1200" dirty="0"/>
                    </a:p>
                  </a:txBody>
                  <a:tcPr/>
                </a:tc>
                <a:extLst>
                  <a:ext uri="{0D108BD9-81ED-4DB2-BD59-A6C34878D82A}">
                    <a16:rowId xmlns:a16="http://schemas.microsoft.com/office/drawing/2014/main" val="1301498584"/>
                  </a:ext>
                </a:extLst>
              </a:tr>
              <a:tr h="243437">
                <a:tc>
                  <a:txBody>
                    <a:bodyPr/>
                    <a:lstStyle/>
                    <a:p>
                      <a:r>
                        <a:rPr lang="en-US" sz="1200" dirty="0"/>
                        <a:t>task</a:t>
                      </a:r>
                      <a:endParaRPr lang="en-IN" sz="1200" dirty="0"/>
                    </a:p>
                  </a:txBody>
                  <a:tcPr/>
                </a:tc>
                <a:tc>
                  <a:txBody>
                    <a:bodyPr/>
                    <a:lstStyle/>
                    <a:p>
                      <a:r>
                        <a:rPr lang="en-US" sz="1200" dirty="0"/>
                        <a:t>Varchar (200)</a:t>
                      </a:r>
                      <a:endParaRPr lang="en-IN" sz="1200" dirty="0"/>
                    </a:p>
                  </a:txBody>
                  <a:tcPr/>
                </a:tc>
                <a:extLst>
                  <a:ext uri="{0D108BD9-81ED-4DB2-BD59-A6C34878D82A}">
                    <a16:rowId xmlns:a16="http://schemas.microsoft.com/office/drawing/2014/main" val="503067934"/>
                  </a:ext>
                </a:extLst>
              </a:tr>
            </a:tbl>
          </a:graphicData>
        </a:graphic>
      </p:graphicFrame>
      <p:graphicFrame>
        <p:nvGraphicFramePr>
          <p:cNvPr id="6" name="Table 5">
            <a:extLst>
              <a:ext uri="{FF2B5EF4-FFF2-40B4-BE49-F238E27FC236}">
                <a16:creationId xmlns:a16="http://schemas.microsoft.com/office/drawing/2014/main" id="{EF48A278-0A68-D238-587C-10ACE0248C84}"/>
              </a:ext>
            </a:extLst>
          </p:cNvPr>
          <p:cNvGraphicFramePr>
            <a:graphicFrameLocks noGrp="1"/>
          </p:cNvGraphicFramePr>
          <p:nvPr>
            <p:extLst>
              <p:ext uri="{D42A27DB-BD31-4B8C-83A1-F6EECF244321}">
                <p14:modId xmlns:p14="http://schemas.microsoft.com/office/powerpoint/2010/main" val="2821331787"/>
              </p:ext>
            </p:extLst>
          </p:nvPr>
        </p:nvGraphicFramePr>
        <p:xfrm>
          <a:off x="853649" y="4601362"/>
          <a:ext cx="6555820" cy="1645920"/>
        </p:xfrm>
        <a:graphic>
          <a:graphicData uri="http://schemas.openxmlformats.org/drawingml/2006/table">
            <a:tbl>
              <a:tblPr firstRow="1" bandRow="1">
                <a:tableStyleId>{073A0DAA-6AF3-43AB-8588-CEC1D06C72B9}</a:tableStyleId>
              </a:tblPr>
              <a:tblGrid>
                <a:gridCol w="3277910">
                  <a:extLst>
                    <a:ext uri="{9D8B030D-6E8A-4147-A177-3AD203B41FA5}">
                      <a16:colId xmlns:a16="http://schemas.microsoft.com/office/drawing/2014/main" val="2286315884"/>
                    </a:ext>
                  </a:extLst>
                </a:gridCol>
                <a:gridCol w="3277910">
                  <a:extLst>
                    <a:ext uri="{9D8B030D-6E8A-4147-A177-3AD203B41FA5}">
                      <a16:colId xmlns:a16="http://schemas.microsoft.com/office/drawing/2014/main" val="2197431077"/>
                    </a:ext>
                  </a:extLst>
                </a:gridCol>
              </a:tblGrid>
              <a:tr h="243437">
                <a:tc>
                  <a:txBody>
                    <a:bodyPr/>
                    <a:lstStyle/>
                    <a:p>
                      <a:r>
                        <a:rPr lang="en-US" sz="1200" dirty="0"/>
                        <a:t>Field</a:t>
                      </a:r>
                      <a:endParaRPr lang="en-IN" sz="1200" dirty="0"/>
                    </a:p>
                  </a:txBody>
                  <a:tcPr/>
                </a:tc>
                <a:tc>
                  <a:txBody>
                    <a:bodyPr/>
                    <a:lstStyle/>
                    <a:p>
                      <a:r>
                        <a:rPr lang="en-US" sz="1200" dirty="0"/>
                        <a:t>Type</a:t>
                      </a:r>
                      <a:endParaRPr lang="en-IN" sz="1200" dirty="0"/>
                    </a:p>
                  </a:txBody>
                  <a:tcPr/>
                </a:tc>
                <a:extLst>
                  <a:ext uri="{0D108BD9-81ED-4DB2-BD59-A6C34878D82A}">
                    <a16:rowId xmlns:a16="http://schemas.microsoft.com/office/drawing/2014/main" val="1441822759"/>
                  </a:ext>
                </a:extLst>
              </a:tr>
              <a:tr h="243437">
                <a:tc>
                  <a:txBody>
                    <a:bodyPr/>
                    <a:lstStyle/>
                    <a:p>
                      <a:r>
                        <a:rPr lang="en-US" sz="1200" dirty="0" err="1"/>
                        <a:t>group_id</a:t>
                      </a:r>
                      <a:endParaRPr lang="en-IN" sz="1200" dirty="0"/>
                    </a:p>
                  </a:txBody>
                  <a:tcPr/>
                </a:tc>
                <a:tc>
                  <a:txBody>
                    <a:bodyPr/>
                    <a:lstStyle/>
                    <a:p>
                      <a:r>
                        <a:rPr lang="en-US" sz="1200" dirty="0"/>
                        <a:t>INT (10) Primary Key</a:t>
                      </a:r>
                      <a:endParaRPr lang="en-IN" sz="1200" dirty="0"/>
                    </a:p>
                  </a:txBody>
                  <a:tcPr/>
                </a:tc>
                <a:extLst>
                  <a:ext uri="{0D108BD9-81ED-4DB2-BD59-A6C34878D82A}">
                    <a16:rowId xmlns:a16="http://schemas.microsoft.com/office/drawing/2014/main" val="2098597041"/>
                  </a:ext>
                </a:extLst>
              </a:tr>
              <a:tr h="243437">
                <a:tc>
                  <a:txBody>
                    <a:bodyPr/>
                    <a:lstStyle/>
                    <a:p>
                      <a:r>
                        <a:rPr lang="en-US" sz="1200" dirty="0" err="1"/>
                        <a:t>user_id</a:t>
                      </a:r>
                      <a:endParaRPr lang="en-IN" sz="1200" dirty="0"/>
                    </a:p>
                  </a:txBody>
                  <a:tcPr/>
                </a:tc>
                <a:tc>
                  <a:txBody>
                    <a:bodyPr/>
                    <a:lstStyle/>
                    <a:p>
                      <a:r>
                        <a:rPr lang="en-US" sz="1200" dirty="0"/>
                        <a:t>Varchar (10)</a:t>
                      </a:r>
                      <a:endParaRPr lang="en-IN" sz="1200" dirty="0"/>
                    </a:p>
                  </a:txBody>
                  <a:tcPr/>
                </a:tc>
                <a:extLst>
                  <a:ext uri="{0D108BD9-81ED-4DB2-BD59-A6C34878D82A}">
                    <a16:rowId xmlns:a16="http://schemas.microsoft.com/office/drawing/2014/main" val="3761020692"/>
                  </a:ext>
                </a:extLst>
              </a:tr>
              <a:tr h="243437">
                <a:tc>
                  <a:txBody>
                    <a:bodyPr/>
                    <a:lstStyle/>
                    <a:p>
                      <a:r>
                        <a:rPr lang="en-US" sz="1200" dirty="0" err="1"/>
                        <a:t>location_id</a:t>
                      </a:r>
                      <a:endParaRPr lang="en-IN" sz="1200" dirty="0"/>
                    </a:p>
                  </a:txBody>
                  <a:tcPr/>
                </a:tc>
                <a:tc>
                  <a:txBody>
                    <a:bodyPr/>
                    <a:lstStyle/>
                    <a:p>
                      <a:r>
                        <a:rPr lang="en-US" sz="1200" dirty="0"/>
                        <a:t>Varchar (10)</a:t>
                      </a:r>
                      <a:endParaRPr lang="en-IN" sz="1200" dirty="0"/>
                    </a:p>
                  </a:txBody>
                  <a:tcPr/>
                </a:tc>
                <a:extLst>
                  <a:ext uri="{0D108BD9-81ED-4DB2-BD59-A6C34878D82A}">
                    <a16:rowId xmlns:a16="http://schemas.microsoft.com/office/drawing/2014/main" val="1470393515"/>
                  </a:ext>
                </a:extLst>
              </a:tr>
              <a:tr h="243437">
                <a:tc>
                  <a:txBody>
                    <a:bodyPr/>
                    <a:lstStyle/>
                    <a:p>
                      <a:r>
                        <a:rPr lang="en-US" sz="1200" dirty="0" err="1"/>
                        <a:t>task_id</a:t>
                      </a:r>
                      <a:endParaRPr lang="en-IN" sz="1200" dirty="0"/>
                    </a:p>
                  </a:txBody>
                  <a:tcPr/>
                </a:tc>
                <a:tc>
                  <a:txBody>
                    <a:bodyPr/>
                    <a:lstStyle/>
                    <a:p>
                      <a:r>
                        <a:rPr lang="en-US" sz="1200" dirty="0"/>
                        <a:t>Varchar (10)</a:t>
                      </a:r>
                      <a:endParaRPr lang="en-IN" sz="1200" dirty="0"/>
                    </a:p>
                  </a:txBody>
                  <a:tcPr/>
                </a:tc>
                <a:extLst>
                  <a:ext uri="{0D108BD9-81ED-4DB2-BD59-A6C34878D82A}">
                    <a16:rowId xmlns:a16="http://schemas.microsoft.com/office/drawing/2014/main" val="1028003506"/>
                  </a:ext>
                </a:extLst>
              </a:tr>
              <a:tr h="243437">
                <a:tc>
                  <a:txBody>
                    <a:bodyPr/>
                    <a:lstStyle/>
                    <a:p>
                      <a:r>
                        <a:rPr lang="en-US" sz="1200" dirty="0" err="1"/>
                        <a:t>task_status</a:t>
                      </a:r>
                      <a:endParaRPr lang="en-IN" sz="1200" dirty="0"/>
                    </a:p>
                  </a:txBody>
                  <a:tcPr/>
                </a:tc>
                <a:tc>
                  <a:txBody>
                    <a:bodyPr/>
                    <a:lstStyle/>
                    <a:p>
                      <a:r>
                        <a:rPr lang="en-US" sz="1200" dirty="0"/>
                        <a:t>Varchar (10)</a:t>
                      </a:r>
                      <a:endParaRPr lang="en-IN" sz="1200" dirty="0"/>
                    </a:p>
                  </a:txBody>
                  <a:tcPr/>
                </a:tc>
                <a:extLst>
                  <a:ext uri="{0D108BD9-81ED-4DB2-BD59-A6C34878D82A}">
                    <a16:rowId xmlns:a16="http://schemas.microsoft.com/office/drawing/2014/main" val="1301498584"/>
                  </a:ext>
                </a:extLst>
              </a:tr>
            </a:tbl>
          </a:graphicData>
        </a:graphic>
      </p:graphicFrame>
      <p:sp>
        <p:nvSpPr>
          <p:cNvPr id="7" name="Rectangle 1">
            <a:extLst>
              <a:ext uri="{FF2B5EF4-FFF2-40B4-BE49-F238E27FC236}">
                <a16:creationId xmlns:a16="http://schemas.microsoft.com/office/drawing/2014/main" id="{C7EEB136-F2CA-521D-6269-5CF527DF41E7}"/>
              </a:ext>
            </a:extLst>
          </p:cNvPr>
          <p:cNvSpPr>
            <a:spLocks noChangeArrowheads="1"/>
          </p:cNvSpPr>
          <p:nvPr/>
        </p:nvSpPr>
        <p:spPr bwMode="auto">
          <a:xfrm>
            <a:off x="815829" y="4327041"/>
            <a:ext cx="21762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Table 2 Admin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488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randombar(horizontal)">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4"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496972"/>
            <a:ext cx="7590823" cy="721362"/>
          </a:xfrm>
        </p:spPr>
        <p:txBody>
          <a:bodyPr anchor="b">
            <a:normAutofit fontScale="90000"/>
          </a:bodyPr>
          <a:lstStyle/>
          <a:p>
            <a:r>
              <a:rPr lang="en-US" sz="3600" dirty="0"/>
              <a:t>System design and prototype</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537614" y="1218335"/>
            <a:ext cx="2280888" cy="384418"/>
          </a:xfrm>
        </p:spPr>
        <p:txBody>
          <a:bodyPr>
            <a:normAutofit lnSpcReduction="10000"/>
          </a:bodyPr>
          <a:lstStyle/>
          <a:p>
            <a:pPr marL="0" indent="0" algn="ctr">
              <a:lnSpc>
                <a:spcPct val="110000"/>
              </a:lnSpc>
              <a:buNone/>
            </a:pPr>
            <a:r>
              <a:rPr lang="en-US" sz="1800" b="1" dirty="0"/>
              <a:t>Database Design</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a:t>Task Management System</a:t>
            </a:r>
            <a:endParaRPr lang="en-US" dirty="0"/>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29</a:t>
            </a:fld>
            <a:endParaRPr lang="en-US"/>
          </a:p>
        </p:txBody>
      </p:sp>
      <p:sp>
        <p:nvSpPr>
          <p:cNvPr id="4" name="Rectangle 1">
            <a:extLst>
              <a:ext uri="{FF2B5EF4-FFF2-40B4-BE49-F238E27FC236}">
                <a16:creationId xmlns:a16="http://schemas.microsoft.com/office/drawing/2014/main" id="{2D29F629-12A6-A28F-2942-A1F3C8970AC6}"/>
              </a:ext>
            </a:extLst>
          </p:cNvPr>
          <p:cNvSpPr>
            <a:spLocks noChangeArrowheads="1"/>
          </p:cNvSpPr>
          <p:nvPr/>
        </p:nvSpPr>
        <p:spPr bwMode="auto">
          <a:xfrm>
            <a:off x="755453" y="1893355"/>
            <a:ext cx="21762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Table 3 User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5">
            <a:extLst>
              <a:ext uri="{FF2B5EF4-FFF2-40B4-BE49-F238E27FC236}">
                <a16:creationId xmlns:a16="http://schemas.microsoft.com/office/drawing/2014/main" id="{DC3804E0-28EA-4EAA-25DB-5AEF8E7FBA04}"/>
              </a:ext>
            </a:extLst>
          </p:cNvPr>
          <p:cNvGraphicFramePr>
            <a:graphicFrameLocks noGrp="1"/>
          </p:cNvGraphicFramePr>
          <p:nvPr>
            <p:extLst>
              <p:ext uri="{D42A27DB-BD31-4B8C-83A1-F6EECF244321}">
                <p14:modId xmlns:p14="http://schemas.microsoft.com/office/powerpoint/2010/main" val="2644231490"/>
              </p:ext>
            </p:extLst>
          </p:nvPr>
        </p:nvGraphicFramePr>
        <p:xfrm>
          <a:off x="853649" y="2170355"/>
          <a:ext cx="4227398" cy="2743200"/>
        </p:xfrm>
        <a:graphic>
          <a:graphicData uri="http://schemas.openxmlformats.org/drawingml/2006/table">
            <a:tbl>
              <a:tblPr firstRow="1" bandRow="1">
                <a:tableStyleId>{073A0DAA-6AF3-43AB-8588-CEC1D06C72B9}</a:tableStyleId>
              </a:tblPr>
              <a:tblGrid>
                <a:gridCol w="2113699">
                  <a:extLst>
                    <a:ext uri="{9D8B030D-6E8A-4147-A177-3AD203B41FA5}">
                      <a16:colId xmlns:a16="http://schemas.microsoft.com/office/drawing/2014/main" val="2286315884"/>
                    </a:ext>
                  </a:extLst>
                </a:gridCol>
                <a:gridCol w="2113699">
                  <a:extLst>
                    <a:ext uri="{9D8B030D-6E8A-4147-A177-3AD203B41FA5}">
                      <a16:colId xmlns:a16="http://schemas.microsoft.com/office/drawing/2014/main" val="2197431077"/>
                    </a:ext>
                  </a:extLst>
                </a:gridCol>
              </a:tblGrid>
              <a:tr h="243437">
                <a:tc>
                  <a:txBody>
                    <a:bodyPr/>
                    <a:lstStyle/>
                    <a:p>
                      <a:r>
                        <a:rPr lang="en-US" sz="1200" dirty="0"/>
                        <a:t>Field</a:t>
                      </a:r>
                      <a:endParaRPr lang="en-IN" sz="1200" dirty="0"/>
                    </a:p>
                  </a:txBody>
                  <a:tcPr/>
                </a:tc>
                <a:tc>
                  <a:txBody>
                    <a:bodyPr/>
                    <a:lstStyle/>
                    <a:p>
                      <a:r>
                        <a:rPr lang="en-US" sz="1200" dirty="0"/>
                        <a:t>Type</a:t>
                      </a:r>
                      <a:endParaRPr lang="en-IN" sz="1200" dirty="0"/>
                    </a:p>
                  </a:txBody>
                  <a:tcPr/>
                </a:tc>
                <a:extLst>
                  <a:ext uri="{0D108BD9-81ED-4DB2-BD59-A6C34878D82A}">
                    <a16:rowId xmlns:a16="http://schemas.microsoft.com/office/drawing/2014/main" val="1441822759"/>
                  </a:ext>
                </a:extLst>
              </a:tr>
              <a:tr h="243437">
                <a:tc>
                  <a:txBody>
                    <a:bodyPr/>
                    <a:lstStyle/>
                    <a:p>
                      <a:r>
                        <a:rPr lang="en-US" sz="1200" dirty="0" err="1"/>
                        <a:t>user_id</a:t>
                      </a:r>
                      <a:endParaRPr lang="en-IN" sz="1200" dirty="0"/>
                    </a:p>
                  </a:txBody>
                  <a:tcPr/>
                </a:tc>
                <a:tc>
                  <a:txBody>
                    <a:bodyPr/>
                    <a:lstStyle/>
                    <a:p>
                      <a:r>
                        <a:rPr lang="en-US" sz="1200" dirty="0"/>
                        <a:t>INT (10) Primary Key</a:t>
                      </a:r>
                      <a:endParaRPr lang="en-IN" sz="1200" dirty="0"/>
                    </a:p>
                  </a:txBody>
                  <a:tcPr/>
                </a:tc>
                <a:extLst>
                  <a:ext uri="{0D108BD9-81ED-4DB2-BD59-A6C34878D82A}">
                    <a16:rowId xmlns:a16="http://schemas.microsoft.com/office/drawing/2014/main" val="2098597041"/>
                  </a:ext>
                </a:extLst>
              </a:tr>
              <a:tr h="243437">
                <a:tc>
                  <a:txBody>
                    <a:bodyPr/>
                    <a:lstStyle/>
                    <a:p>
                      <a:r>
                        <a:rPr lang="en-US" sz="1200" dirty="0"/>
                        <a:t>username</a:t>
                      </a:r>
                      <a:endParaRPr lang="en-IN" sz="1200" dirty="0"/>
                    </a:p>
                  </a:txBody>
                  <a:tcPr/>
                </a:tc>
                <a:tc>
                  <a:txBody>
                    <a:bodyPr/>
                    <a:lstStyle/>
                    <a:p>
                      <a:r>
                        <a:rPr lang="en-US" sz="1200" dirty="0"/>
                        <a:t>Varchar (50)</a:t>
                      </a:r>
                      <a:endParaRPr lang="en-IN" sz="1200" dirty="0"/>
                    </a:p>
                  </a:txBody>
                  <a:tcPr/>
                </a:tc>
                <a:extLst>
                  <a:ext uri="{0D108BD9-81ED-4DB2-BD59-A6C34878D82A}">
                    <a16:rowId xmlns:a16="http://schemas.microsoft.com/office/drawing/2014/main" val="3761020692"/>
                  </a:ext>
                </a:extLst>
              </a:tr>
              <a:tr h="243437">
                <a:tc>
                  <a:txBody>
                    <a:bodyPr/>
                    <a:lstStyle/>
                    <a:p>
                      <a:r>
                        <a:rPr lang="en-US" sz="1200" dirty="0" err="1"/>
                        <a:t>first_name</a:t>
                      </a:r>
                      <a:endParaRPr lang="en-IN" sz="1200" dirty="0"/>
                    </a:p>
                  </a:txBody>
                  <a:tcPr/>
                </a:tc>
                <a:tc>
                  <a:txBody>
                    <a:bodyPr/>
                    <a:lstStyle/>
                    <a:p>
                      <a:r>
                        <a:rPr lang="en-US" sz="1200" dirty="0"/>
                        <a:t>Varchar (50)</a:t>
                      </a:r>
                      <a:endParaRPr lang="en-IN" sz="1200" dirty="0"/>
                    </a:p>
                  </a:txBody>
                  <a:tcPr/>
                </a:tc>
                <a:extLst>
                  <a:ext uri="{0D108BD9-81ED-4DB2-BD59-A6C34878D82A}">
                    <a16:rowId xmlns:a16="http://schemas.microsoft.com/office/drawing/2014/main" val="1470393515"/>
                  </a:ext>
                </a:extLst>
              </a:tr>
              <a:tr h="243437">
                <a:tc>
                  <a:txBody>
                    <a:bodyPr/>
                    <a:lstStyle/>
                    <a:p>
                      <a:r>
                        <a:rPr lang="en-US" sz="1200" dirty="0" err="1"/>
                        <a:t>last_name</a:t>
                      </a:r>
                      <a:endParaRPr lang="en-IN" sz="1200" dirty="0"/>
                    </a:p>
                  </a:txBody>
                  <a:tcPr/>
                </a:tc>
                <a:tc>
                  <a:txBody>
                    <a:bodyPr/>
                    <a:lstStyle/>
                    <a:p>
                      <a:r>
                        <a:rPr lang="en-US" sz="1200" dirty="0"/>
                        <a:t>Varchar (50)</a:t>
                      </a:r>
                      <a:endParaRPr lang="en-IN" sz="1200" dirty="0"/>
                    </a:p>
                  </a:txBody>
                  <a:tcPr/>
                </a:tc>
                <a:extLst>
                  <a:ext uri="{0D108BD9-81ED-4DB2-BD59-A6C34878D82A}">
                    <a16:rowId xmlns:a16="http://schemas.microsoft.com/office/drawing/2014/main" val="1028003506"/>
                  </a:ext>
                </a:extLst>
              </a:tr>
              <a:tr h="243437">
                <a:tc>
                  <a:txBody>
                    <a:bodyPr/>
                    <a:lstStyle/>
                    <a:p>
                      <a:r>
                        <a:rPr lang="en-US" sz="1200" dirty="0"/>
                        <a:t>email</a:t>
                      </a:r>
                      <a:endParaRPr lang="en-IN" sz="1200" dirty="0"/>
                    </a:p>
                  </a:txBody>
                  <a:tcPr/>
                </a:tc>
                <a:tc>
                  <a:txBody>
                    <a:bodyPr/>
                    <a:lstStyle/>
                    <a:p>
                      <a:r>
                        <a:rPr lang="en-US" sz="1200" dirty="0"/>
                        <a:t>Varchar (50)</a:t>
                      </a:r>
                      <a:endParaRPr lang="en-IN" sz="1200" dirty="0"/>
                    </a:p>
                  </a:txBody>
                  <a:tcPr/>
                </a:tc>
                <a:extLst>
                  <a:ext uri="{0D108BD9-81ED-4DB2-BD59-A6C34878D82A}">
                    <a16:rowId xmlns:a16="http://schemas.microsoft.com/office/drawing/2014/main" val="1301498584"/>
                  </a:ext>
                </a:extLst>
              </a:tr>
              <a:tr h="243437">
                <a:tc>
                  <a:txBody>
                    <a:bodyPr/>
                    <a:lstStyle/>
                    <a:p>
                      <a:r>
                        <a:rPr lang="en-US" sz="1200" dirty="0" err="1"/>
                        <a:t>tz</a:t>
                      </a:r>
                      <a:endParaRPr lang="en-IN" sz="1200" dirty="0"/>
                    </a:p>
                  </a:txBody>
                  <a:tcPr/>
                </a:tc>
                <a:tc>
                  <a:txBody>
                    <a:bodyPr/>
                    <a:lstStyle/>
                    <a:p>
                      <a:r>
                        <a:rPr lang="en-US" sz="1200" dirty="0"/>
                        <a:t>Varchar(100)</a:t>
                      </a:r>
                      <a:endParaRPr lang="en-IN" sz="1200" dirty="0"/>
                    </a:p>
                  </a:txBody>
                  <a:tcPr/>
                </a:tc>
                <a:extLst>
                  <a:ext uri="{0D108BD9-81ED-4DB2-BD59-A6C34878D82A}">
                    <a16:rowId xmlns:a16="http://schemas.microsoft.com/office/drawing/2014/main" val="503067934"/>
                  </a:ext>
                </a:extLst>
              </a:tr>
              <a:tr h="243437">
                <a:tc>
                  <a:txBody>
                    <a:bodyPr/>
                    <a:lstStyle/>
                    <a:p>
                      <a:r>
                        <a:rPr lang="en-US" sz="1200" dirty="0" err="1"/>
                        <a:t>locaition</a:t>
                      </a:r>
                      <a:endParaRPr lang="en-IN" sz="1200" dirty="0"/>
                    </a:p>
                  </a:txBody>
                  <a:tcPr/>
                </a:tc>
                <a:tc>
                  <a:txBody>
                    <a:bodyPr/>
                    <a:lstStyle/>
                    <a:p>
                      <a:r>
                        <a:rPr lang="en-US" sz="1200" dirty="0"/>
                        <a:t>Varchar(30)</a:t>
                      </a:r>
                      <a:endParaRPr lang="en-IN" sz="1200" dirty="0"/>
                    </a:p>
                  </a:txBody>
                  <a:tcPr/>
                </a:tc>
                <a:extLst>
                  <a:ext uri="{0D108BD9-81ED-4DB2-BD59-A6C34878D82A}">
                    <a16:rowId xmlns:a16="http://schemas.microsoft.com/office/drawing/2014/main" val="2095801835"/>
                  </a:ext>
                </a:extLst>
              </a:tr>
              <a:tr h="243437">
                <a:tc>
                  <a:txBody>
                    <a:bodyPr/>
                    <a:lstStyle/>
                    <a:p>
                      <a:r>
                        <a:rPr lang="en-US" sz="1200" dirty="0"/>
                        <a:t>group</a:t>
                      </a:r>
                      <a:endParaRPr lang="en-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Varchar(20)</a:t>
                      </a:r>
                      <a:endParaRPr lang="en-IN" sz="1200" dirty="0"/>
                    </a:p>
                  </a:txBody>
                  <a:tcPr/>
                </a:tc>
                <a:extLst>
                  <a:ext uri="{0D108BD9-81ED-4DB2-BD59-A6C34878D82A}">
                    <a16:rowId xmlns:a16="http://schemas.microsoft.com/office/drawing/2014/main" val="2051327264"/>
                  </a:ext>
                </a:extLst>
              </a:tr>
              <a:tr h="243437">
                <a:tc>
                  <a:txBody>
                    <a:bodyPr/>
                    <a:lstStyle/>
                    <a:p>
                      <a:r>
                        <a:rPr lang="en-US" sz="1200" dirty="0"/>
                        <a:t>role</a:t>
                      </a:r>
                      <a:endParaRPr lang="en-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Varchar(10)</a:t>
                      </a:r>
                      <a:endParaRPr lang="en-IN" sz="1200" dirty="0"/>
                    </a:p>
                  </a:txBody>
                  <a:tcPr/>
                </a:tc>
                <a:extLst>
                  <a:ext uri="{0D108BD9-81ED-4DB2-BD59-A6C34878D82A}">
                    <a16:rowId xmlns:a16="http://schemas.microsoft.com/office/drawing/2014/main" val="141418475"/>
                  </a:ext>
                </a:extLst>
              </a:tr>
            </a:tbl>
          </a:graphicData>
        </a:graphic>
      </p:graphicFrame>
      <p:graphicFrame>
        <p:nvGraphicFramePr>
          <p:cNvPr id="6" name="Table 5">
            <a:extLst>
              <a:ext uri="{FF2B5EF4-FFF2-40B4-BE49-F238E27FC236}">
                <a16:creationId xmlns:a16="http://schemas.microsoft.com/office/drawing/2014/main" id="{EF48A278-0A68-D238-587C-10ACE0248C84}"/>
              </a:ext>
            </a:extLst>
          </p:cNvPr>
          <p:cNvGraphicFramePr>
            <a:graphicFrameLocks noGrp="1"/>
          </p:cNvGraphicFramePr>
          <p:nvPr>
            <p:extLst>
              <p:ext uri="{D42A27DB-BD31-4B8C-83A1-F6EECF244321}">
                <p14:modId xmlns:p14="http://schemas.microsoft.com/office/powerpoint/2010/main" val="2897620415"/>
              </p:ext>
            </p:extLst>
          </p:nvPr>
        </p:nvGraphicFramePr>
        <p:xfrm>
          <a:off x="6330508" y="2170355"/>
          <a:ext cx="4840142" cy="1371600"/>
        </p:xfrm>
        <a:graphic>
          <a:graphicData uri="http://schemas.openxmlformats.org/drawingml/2006/table">
            <a:tbl>
              <a:tblPr firstRow="1" bandRow="1">
                <a:tableStyleId>{073A0DAA-6AF3-43AB-8588-CEC1D06C72B9}</a:tableStyleId>
              </a:tblPr>
              <a:tblGrid>
                <a:gridCol w="2420071">
                  <a:extLst>
                    <a:ext uri="{9D8B030D-6E8A-4147-A177-3AD203B41FA5}">
                      <a16:colId xmlns:a16="http://schemas.microsoft.com/office/drawing/2014/main" val="2286315884"/>
                    </a:ext>
                  </a:extLst>
                </a:gridCol>
                <a:gridCol w="2420071">
                  <a:extLst>
                    <a:ext uri="{9D8B030D-6E8A-4147-A177-3AD203B41FA5}">
                      <a16:colId xmlns:a16="http://schemas.microsoft.com/office/drawing/2014/main" val="2197431077"/>
                    </a:ext>
                  </a:extLst>
                </a:gridCol>
              </a:tblGrid>
              <a:tr h="243437">
                <a:tc>
                  <a:txBody>
                    <a:bodyPr/>
                    <a:lstStyle/>
                    <a:p>
                      <a:r>
                        <a:rPr lang="en-US" sz="1200" dirty="0"/>
                        <a:t>Field</a:t>
                      </a:r>
                      <a:endParaRPr lang="en-IN" sz="1200" dirty="0"/>
                    </a:p>
                  </a:txBody>
                  <a:tcPr/>
                </a:tc>
                <a:tc>
                  <a:txBody>
                    <a:bodyPr/>
                    <a:lstStyle/>
                    <a:p>
                      <a:r>
                        <a:rPr lang="en-US" sz="1200" dirty="0"/>
                        <a:t>Type</a:t>
                      </a:r>
                      <a:endParaRPr lang="en-IN" sz="1200" dirty="0"/>
                    </a:p>
                  </a:txBody>
                  <a:tcPr/>
                </a:tc>
                <a:extLst>
                  <a:ext uri="{0D108BD9-81ED-4DB2-BD59-A6C34878D82A}">
                    <a16:rowId xmlns:a16="http://schemas.microsoft.com/office/drawing/2014/main" val="1441822759"/>
                  </a:ext>
                </a:extLst>
              </a:tr>
              <a:tr h="243437">
                <a:tc>
                  <a:txBody>
                    <a:bodyPr/>
                    <a:lstStyle/>
                    <a:p>
                      <a:r>
                        <a:rPr lang="en-US" sz="1200" dirty="0" err="1"/>
                        <a:t>group_id</a:t>
                      </a:r>
                      <a:endParaRPr lang="en-IN" sz="1200" dirty="0"/>
                    </a:p>
                  </a:txBody>
                  <a:tcPr/>
                </a:tc>
                <a:tc>
                  <a:txBody>
                    <a:bodyPr/>
                    <a:lstStyle/>
                    <a:p>
                      <a:r>
                        <a:rPr lang="en-US" sz="1200" dirty="0"/>
                        <a:t>INT (10) Primary Key</a:t>
                      </a:r>
                      <a:endParaRPr lang="en-IN" sz="1200" dirty="0"/>
                    </a:p>
                  </a:txBody>
                  <a:tcPr/>
                </a:tc>
                <a:extLst>
                  <a:ext uri="{0D108BD9-81ED-4DB2-BD59-A6C34878D82A}">
                    <a16:rowId xmlns:a16="http://schemas.microsoft.com/office/drawing/2014/main" val="2098597041"/>
                  </a:ext>
                </a:extLst>
              </a:tr>
              <a:tr h="243437">
                <a:tc>
                  <a:txBody>
                    <a:bodyPr/>
                    <a:lstStyle/>
                    <a:p>
                      <a:r>
                        <a:rPr lang="en-US" sz="1200" dirty="0" err="1"/>
                        <a:t>location_details</a:t>
                      </a:r>
                      <a:endParaRPr lang="en-IN" sz="1200" dirty="0"/>
                    </a:p>
                  </a:txBody>
                  <a:tcPr/>
                </a:tc>
                <a:tc>
                  <a:txBody>
                    <a:bodyPr/>
                    <a:lstStyle/>
                    <a:p>
                      <a:r>
                        <a:rPr lang="en-US" sz="1200" dirty="0"/>
                        <a:t>Varchar (50)</a:t>
                      </a:r>
                      <a:endParaRPr lang="en-IN" sz="1200" dirty="0"/>
                    </a:p>
                  </a:txBody>
                  <a:tcPr/>
                </a:tc>
                <a:extLst>
                  <a:ext uri="{0D108BD9-81ED-4DB2-BD59-A6C34878D82A}">
                    <a16:rowId xmlns:a16="http://schemas.microsoft.com/office/drawing/2014/main" val="3761020692"/>
                  </a:ext>
                </a:extLst>
              </a:tr>
              <a:tr h="243437">
                <a:tc>
                  <a:txBody>
                    <a:bodyPr/>
                    <a:lstStyle/>
                    <a:p>
                      <a:r>
                        <a:rPr lang="en-US" sz="1200" dirty="0" err="1"/>
                        <a:t>user_details</a:t>
                      </a:r>
                      <a:endParaRPr lang="en-IN" sz="1200" dirty="0"/>
                    </a:p>
                  </a:txBody>
                  <a:tcPr/>
                </a:tc>
                <a:tc>
                  <a:txBody>
                    <a:bodyPr/>
                    <a:lstStyle/>
                    <a:p>
                      <a:r>
                        <a:rPr lang="en-US" sz="1200" dirty="0"/>
                        <a:t>Varchar (50)</a:t>
                      </a:r>
                      <a:endParaRPr lang="en-IN" sz="1200" dirty="0"/>
                    </a:p>
                  </a:txBody>
                  <a:tcPr/>
                </a:tc>
                <a:extLst>
                  <a:ext uri="{0D108BD9-81ED-4DB2-BD59-A6C34878D82A}">
                    <a16:rowId xmlns:a16="http://schemas.microsoft.com/office/drawing/2014/main" val="1470393515"/>
                  </a:ext>
                </a:extLst>
              </a:tr>
              <a:tr h="243437">
                <a:tc>
                  <a:txBody>
                    <a:bodyPr/>
                    <a:lstStyle/>
                    <a:p>
                      <a:r>
                        <a:rPr lang="en-US" sz="1200" dirty="0" err="1"/>
                        <a:t>task_status</a:t>
                      </a:r>
                      <a:endParaRPr lang="en-IN" sz="1200" dirty="0"/>
                    </a:p>
                  </a:txBody>
                  <a:tcPr/>
                </a:tc>
                <a:tc>
                  <a:txBody>
                    <a:bodyPr/>
                    <a:lstStyle/>
                    <a:p>
                      <a:r>
                        <a:rPr lang="en-US" sz="1200" dirty="0"/>
                        <a:t>Varchar (10)</a:t>
                      </a:r>
                      <a:endParaRPr lang="en-IN" sz="1200" dirty="0"/>
                    </a:p>
                  </a:txBody>
                  <a:tcPr/>
                </a:tc>
                <a:extLst>
                  <a:ext uri="{0D108BD9-81ED-4DB2-BD59-A6C34878D82A}">
                    <a16:rowId xmlns:a16="http://schemas.microsoft.com/office/drawing/2014/main" val="1301498584"/>
                  </a:ext>
                </a:extLst>
              </a:tr>
            </a:tbl>
          </a:graphicData>
        </a:graphic>
      </p:graphicFrame>
      <p:sp>
        <p:nvSpPr>
          <p:cNvPr id="7" name="Rectangle 1">
            <a:extLst>
              <a:ext uri="{FF2B5EF4-FFF2-40B4-BE49-F238E27FC236}">
                <a16:creationId xmlns:a16="http://schemas.microsoft.com/office/drawing/2014/main" id="{C7EEB136-F2CA-521D-6269-5CF527DF41E7}"/>
              </a:ext>
            </a:extLst>
          </p:cNvPr>
          <p:cNvSpPr>
            <a:spLocks noChangeArrowheads="1"/>
          </p:cNvSpPr>
          <p:nvPr/>
        </p:nvSpPr>
        <p:spPr bwMode="auto">
          <a:xfrm>
            <a:off x="6330508" y="1893355"/>
            <a:ext cx="16067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Table 4 Approve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9280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randombar(horizont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2758-1A94-DF14-1D28-19240ED94981}"/>
              </a:ext>
            </a:extLst>
          </p:cNvPr>
          <p:cNvSpPr>
            <a:spLocks noGrp="1"/>
          </p:cNvSpPr>
          <p:nvPr>
            <p:ph type="title"/>
          </p:nvPr>
        </p:nvSpPr>
        <p:spPr>
          <a:xfrm>
            <a:off x="564822" y="386498"/>
            <a:ext cx="6840434" cy="876693"/>
          </a:xfrm>
        </p:spPr>
        <p:txBody>
          <a:bodyPr anchor="b">
            <a:noAutofit/>
          </a:bodyPr>
          <a:lstStyle/>
          <a:p>
            <a:r>
              <a:rPr lang="en-US" sz="4800" dirty="0"/>
              <a:t>INTRODUCTION</a:t>
            </a:r>
            <a:endParaRPr lang="en-IN" sz="4800" dirty="0"/>
          </a:p>
        </p:txBody>
      </p:sp>
      <p:sp>
        <p:nvSpPr>
          <p:cNvPr id="18" name="Content Placeholder 2">
            <a:extLst>
              <a:ext uri="{FF2B5EF4-FFF2-40B4-BE49-F238E27FC236}">
                <a16:creationId xmlns:a16="http://schemas.microsoft.com/office/drawing/2014/main" id="{AB4C57A9-731E-47F5-8948-023B83570A9F}"/>
              </a:ext>
            </a:extLst>
          </p:cNvPr>
          <p:cNvSpPr>
            <a:spLocks noGrp="1"/>
          </p:cNvSpPr>
          <p:nvPr>
            <p:ph idx="1"/>
          </p:nvPr>
        </p:nvSpPr>
        <p:spPr>
          <a:xfrm>
            <a:off x="652371" y="1545257"/>
            <a:ext cx="4252137" cy="4319834"/>
          </a:xfrm>
        </p:spPr>
        <p:txBody>
          <a:bodyPr>
            <a:normAutofit/>
          </a:bodyPr>
          <a:lstStyle/>
          <a:p>
            <a:pPr marL="457200" indent="-457200">
              <a:buFont typeface="+mj-lt"/>
              <a:buAutoNum type="arabicPeriod"/>
            </a:pPr>
            <a:r>
              <a:rPr lang="en-US" sz="2000" dirty="0"/>
              <a:t>Project Introduction</a:t>
            </a:r>
          </a:p>
          <a:p>
            <a:pPr marL="457200" indent="-457200">
              <a:buFont typeface="+mj-lt"/>
              <a:buAutoNum type="arabicPeriod"/>
            </a:pPr>
            <a:r>
              <a:rPr lang="en-US" dirty="0"/>
              <a:t>Objective</a:t>
            </a:r>
          </a:p>
          <a:p>
            <a:pPr marL="457200" indent="-457200">
              <a:buFont typeface="+mj-lt"/>
              <a:buAutoNum type="arabicPeriod"/>
            </a:pPr>
            <a:r>
              <a:rPr lang="en-US" sz="2000" dirty="0"/>
              <a:t>Problem Statement</a:t>
            </a:r>
          </a:p>
          <a:p>
            <a:pPr marL="457200" indent="-457200">
              <a:buFont typeface="+mj-lt"/>
              <a:buAutoNum type="arabicPeriod"/>
            </a:pPr>
            <a:r>
              <a:rPr lang="en-US" dirty="0"/>
              <a:t>Review of scope by industry</a:t>
            </a:r>
          </a:p>
        </p:txBody>
      </p:sp>
      <p:sp>
        <p:nvSpPr>
          <p:cNvPr id="20" name="Footer Placeholder 6">
            <a:extLst>
              <a:ext uri="{FF2B5EF4-FFF2-40B4-BE49-F238E27FC236}">
                <a16:creationId xmlns:a16="http://schemas.microsoft.com/office/drawing/2014/main" id="{7621BFC8-D5CA-438B-AED9-B002D9D61897}"/>
              </a:ext>
              <a:ext uri="{C183D7F6-B498-43B3-948B-1728B52AA6E4}">
                <adec:decorative xmlns:adec="http://schemas.microsoft.com/office/drawing/2017/decorative" xmlns="" val="1"/>
              </a:ext>
            </a:extLst>
          </p:cNvPr>
          <p:cNvSpPr>
            <a:spLocks noGrp="1"/>
          </p:cNvSpPr>
          <p:nvPr>
            <p:ph type="ftr" sz="quarter" idx="11"/>
          </p:nvPr>
        </p:nvSpPr>
        <p:spPr>
          <a:xfrm>
            <a:off x="8034169" y="6332538"/>
            <a:ext cx="3505459" cy="365125"/>
          </a:xfrm>
        </p:spPr>
        <p:txBody>
          <a:bodyPr/>
          <a:lstStyle/>
          <a:p>
            <a:pPr>
              <a:spcAft>
                <a:spcPts val="600"/>
              </a:spcAft>
            </a:pPr>
            <a:r>
              <a:rPr lang="en-US" dirty="0"/>
              <a:t>Task Management System</a:t>
            </a:r>
          </a:p>
        </p:txBody>
      </p:sp>
      <p:sp>
        <p:nvSpPr>
          <p:cNvPr id="21" name="Slide Number Placeholder 8">
            <a:extLst>
              <a:ext uri="{FF2B5EF4-FFF2-40B4-BE49-F238E27FC236}">
                <a16:creationId xmlns:a16="http://schemas.microsoft.com/office/drawing/2014/main" id="{335AD9EB-1BBC-4CF8-8FAE-1E89D7A57B5F}"/>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3</a:t>
            </a:fld>
            <a:endParaRPr lang="en-US"/>
          </a:p>
        </p:txBody>
      </p:sp>
    </p:spTree>
    <p:extLst>
      <p:ext uri="{BB962C8B-B14F-4D97-AF65-F5344CB8AC3E}">
        <p14:creationId xmlns:p14="http://schemas.microsoft.com/office/powerpoint/2010/main" val="3885589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wipe(down)">
                                      <p:cBhvr>
                                        <p:cTn id="12" dur="500"/>
                                        <p:tgtEl>
                                          <p:spTgt spid="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animEffect transition="in" filter="wipe(down)">
                                      <p:cBhvr>
                                        <p:cTn id="17" dur="500"/>
                                        <p:tgtEl>
                                          <p:spTgt spid="1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8">
                                            <p:txEl>
                                              <p:pRg st="2" end="2"/>
                                            </p:txEl>
                                          </p:spTgt>
                                        </p:tgtEl>
                                        <p:attrNameLst>
                                          <p:attrName>style.visibility</p:attrName>
                                        </p:attrNameLst>
                                      </p:cBhvr>
                                      <p:to>
                                        <p:strVal val="visible"/>
                                      </p:to>
                                    </p:set>
                                    <p:animEffect transition="in" filter="wipe(down)">
                                      <p:cBhvr>
                                        <p:cTn id="22" dur="500"/>
                                        <p:tgtEl>
                                          <p:spTgt spid="1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8">
                                            <p:txEl>
                                              <p:pRg st="3" end="3"/>
                                            </p:txEl>
                                          </p:spTgt>
                                        </p:tgtEl>
                                        <p:attrNameLst>
                                          <p:attrName>style.visibility</p:attrName>
                                        </p:attrNameLst>
                                      </p:cBhvr>
                                      <p:to>
                                        <p:strVal val="visible"/>
                                      </p:to>
                                    </p:set>
                                    <p:animEffect transition="in" filter="wipe(down)">
                                      <p:cBhvr>
                                        <p:cTn id="27"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602340"/>
            <a:ext cx="7590823" cy="721362"/>
          </a:xfrm>
        </p:spPr>
        <p:txBody>
          <a:bodyPr anchor="b">
            <a:normAutofit fontScale="90000"/>
          </a:bodyPr>
          <a:lstStyle/>
          <a:p>
            <a:r>
              <a:rPr lang="en-US" sz="3600" dirty="0"/>
              <a:t>System design and prototype</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537614" y="1218335"/>
            <a:ext cx="2280888" cy="384418"/>
          </a:xfrm>
        </p:spPr>
        <p:txBody>
          <a:bodyPr>
            <a:normAutofit lnSpcReduction="10000"/>
          </a:bodyPr>
          <a:lstStyle/>
          <a:p>
            <a:pPr marL="0" indent="0" algn="ctr">
              <a:lnSpc>
                <a:spcPct val="110000"/>
              </a:lnSpc>
              <a:buNone/>
            </a:pPr>
            <a:r>
              <a:rPr lang="en-US" sz="1800" b="1" dirty="0"/>
              <a:t>Database Design</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a:t>Task Management System</a:t>
            </a:r>
            <a:endParaRPr lang="en-US" dirty="0"/>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30</a:t>
            </a:fld>
            <a:endParaRPr lang="en-US"/>
          </a:p>
        </p:txBody>
      </p:sp>
      <p:sp>
        <p:nvSpPr>
          <p:cNvPr id="4" name="Rectangle 1">
            <a:extLst>
              <a:ext uri="{FF2B5EF4-FFF2-40B4-BE49-F238E27FC236}">
                <a16:creationId xmlns:a16="http://schemas.microsoft.com/office/drawing/2014/main" id="{2D29F629-12A6-A28F-2942-A1F3C8970AC6}"/>
              </a:ext>
            </a:extLst>
          </p:cNvPr>
          <p:cNvSpPr>
            <a:spLocks noChangeArrowheads="1"/>
          </p:cNvSpPr>
          <p:nvPr/>
        </p:nvSpPr>
        <p:spPr bwMode="auto">
          <a:xfrm>
            <a:off x="755453" y="1893355"/>
            <a:ext cx="21762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Table 5 Location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5" name="Table 5">
            <a:extLst>
              <a:ext uri="{FF2B5EF4-FFF2-40B4-BE49-F238E27FC236}">
                <a16:creationId xmlns:a16="http://schemas.microsoft.com/office/drawing/2014/main" id="{DC3804E0-28EA-4EAA-25DB-5AEF8E7FBA04}"/>
              </a:ext>
            </a:extLst>
          </p:cNvPr>
          <p:cNvGraphicFramePr>
            <a:graphicFrameLocks noGrp="1"/>
          </p:cNvGraphicFramePr>
          <p:nvPr>
            <p:extLst>
              <p:ext uri="{D42A27DB-BD31-4B8C-83A1-F6EECF244321}">
                <p14:modId xmlns:p14="http://schemas.microsoft.com/office/powerpoint/2010/main" val="2634019552"/>
              </p:ext>
            </p:extLst>
          </p:nvPr>
        </p:nvGraphicFramePr>
        <p:xfrm>
          <a:off x="853649" y="2170355"/>
          <a:ext cx="4227398" cy="1920240"/>
        </p:xfrm>
        <a:graphic>
          <a:graphicData uri="http://schemas.openxmlformats.org/drawingml/2006/table">
            <a:tbl>
              <a:tblPr firstRow="1" bandRow="1">
                <a:tableStyleId>{073A0DAA-6AF3-43AB-8588-CEC1D06C72B9}</a:tableStyleId>
              </a:tblPr>
              <a:tblGrid>
                <a:gridCol w="2113699">
                  <a:extLst>
                    <a:ext uri="{9D8B030D-6E8A-4147-A177-3AD203B41FA5}">
                      <a16:colId xmlns:a16="http://schemas.microsoft.com/office/drawing/2014/main" val="2286315884"/>
                    </a:ext>
                  </a:extLst>
                </a:gridCol>
                <a:gridCol w="2113699">
                  <a:extLst>
                    <a:ext uri="{9D8B030D-6E8A-4147-A177-3AD203B41FA5}">
                      <a16:colId xmlns:a16="http://schemas.microsoft.com/office/drawing/2014/main" val="2197431077"/>
                    </a:ext>
                  </a:extLst>
                </a:gridCol>
              </a:tblGrid>
              <a:tr h="243437">
                <a:tc>
                  <a:txBody>
                    <a:bodyPr/>
                    <a:lstStyle/>
                    <a:p>
                      <a:r>
                        <a:rPr lang="en-US" sz="1200" dirty="0"/>
                        <a:t>Field</a:t>
                      </a:r>
                      <a:endParaRPr lang="en-IN" sz="1200" dirty="0"/>
                    </a:p>
                  </a:txBody>
                  <a:tcPr/>
                </a:tc>
                <a:tc>
                  <a:txBody>
                    <a:bodyPr/>
                    <a:lstStyle/>
                    <a:p>
                      <a:r>
                        <a:rPr lang="en-US" sz="1200" dirty="0"/>
                        <a:t>Type</a:t>
                      </a:r>
                      <a:endParaRPr lang="en-IN" sz="1200" dirty="0"/>
                    </a:p>
                  </a:txBody>
                  <a:tcPr/>
                </a:tc>
                <a:extLst>
                  <a:ext uri="{0D108BD9-81ED-4DB2-BD59-A6C34878D82A}">
                    <a16:rowId xmlns:a16="http://schemas.microsoft.com/office/drawing/2014/main" val="1441822759"/>
                  </a:ext>
                </a:extLst>
              </a:tr>
              <a:tr h="243437">
                <a:tc>
                  <a:txBody>
                    <a:bodyPr/>
                    <a:lstStyle/>
                    <a:p>
                      <a:r>
                        <a:rPr lang="en-US" sz="1200" dirty="0" err="1"/>
                        <a:t>location_id</a:t>
                      </a:r>
                      <a:endParaRPr lang="en-IN" sz="1200" dirty="0"/>
                    </a:p>
                  </a:txBody>
                  <a:tcPr/>
                </a:tc>
                <a:tc>
                  <a:txBody>
                    <a:bodyPr/>
                    <a:lstStyle/>
                    <a:p>
                      <a:r>
                        <a:rPr lang="en-US" sz="1200" dirty="0"/>
                        <a:t>INT (10) Primary Key</a:t>
                      </a:r>
                      <a:endParaRPr lang="en-IN" sz="1200" dirty="0"/>
                    </a:p>
                  </a:txBody>
                  <a:tcPr/>
                </a:tc>
                <a:extLst>
                  <a:ext uri="{0D108BD9-81ED-4DB2-BD59-A6C34878D82A}">
                    <a16:rowId xmlns:a16="http://schemas.microsoft.com/office/drawing/2014/main" val="2098597041"/>
                  </a:ext>
                </a:extLst>
              </a:tr>
              <a:tr h="243437">
                <a:tc>
                  <a:txBody>
                    <a:bodyPr/>
                    <a:lstStyle/>
                    <a:p>
                      <a:r>
                        <a:rPr lang="en-US" sz="1200" dirty="0" err="1"/>
                        <a:t>location_name</a:t>
                      </a:r>
                      <a:endParaRPr lang="en-IN" sz="1200" dirty="0"/>
                    </a:p>
                  </a:txBody>
                  <a:tcPr/>
                </a:tc>
                <a:tc>
                  <a:txBody>
                    <a:bodyPr/>
                    <a:lstStyle/>
                    <a:p>
                      <a:r>
                        <a:rPr lang="en-US" sz="1200" dirty="0"/>
                        <a:t>Varchar (50)</a:t>
                      </a:r>
                      <a:endParaRPr lang="en-IN" sz="1200" dirty="0"/>
                    </a:p>
                  </a:txBody>
                  <a:tcPr/>
                </a:tc>
                <a:extLst>
                  <a:ext uri="{0D108BD9-81ED-4DB2-BD59-A6C34878D82A}">
                    <a16:rowId xmlns:a16="http://schemas.microsoft.com/office/drawing/2014/main" val="3761020692"/>
                  </a:ext>
                </a:extLst>
              </a:tr>
              <a:tr h="243437">
                <a:tc>
                  <a:txBody>
                    <a:bodyPr/>
                    <a:lstStyle/>
                    <a:p>
                      <a:r>
                        <a:rPr lang="en-US" sz="1200" dirty="0"/>
                        <a:t>address</a:t>
                      </a:r>
                      <a:endParaRPr lang="en-IN" sz="1200" dirty="0"/>
                    </a:p>
                  </a:txBody>
                  <a:tcPr/>
                </a:tc>
                <a:tc>
                  <a:txBody>
                    <a:bodyPr/>
                    <a:lstStyle/>
                    <a:p>
                      <a:r>
                        <a:rPr lang="en-US" sz="1200" dirty="0"/>
                        <a:t>Varchar (100)</a:t>
                      </a:r>
                      <a:endParaRPr lang="en-IN" sz="1200" dirty="0"/>
                    </a:p>
                  </a:txBody>
                  <a:tcPr/>
                </a:tc>
                <a:extLst>
                  <a:ext uri="{0D108BD9-81ED-4DB2-BD59-A6C34878D82A}">
                    <a16:rowId xmlns:a16="http://schemas.microsoft.com/office/drawing/2014/main" val="1470393515"/>
                  </a:ext>
                </a:extLst>
              </a:tr>
              <a:tr h="243437">
                <a:tc>
                  <a:txBody>
                    <a:bodyPr/>
                    <a:lstStyle/>
                    <a:p>
                      <a:r>
                        <a:rPr lang="en-US" sz="1200" dirty="0" err="1"/>
                        <a:t>tz</a:t>
                      </a:r>
                      <a:endParaRPr lang="en-IN" sz="1200" dirty="0"/>
                    </a:p>
                  </a:txBody>
                  <a:tcPr/>
                </a:tc>
                <a:tc>
                  <a:txBody>
                    <a:bodyPr/>
                    <a:lstStyle/>
                    <a:p>
                      <a:r>
                        <a:rPr lang="en-US" sz="1200" dirty="0"/>
                        <a:t>Varchar (100)</a:t>
                      </a:r>
                      <a:endParaRPr lang="en-IN" sz="1200" dirty="0"/>
                    </a:p>
                  </a:txBody>
                  <a:tcPr/>
                </a:tc>
                <a:extLst>
                  <a:ext uri="{0D108BD9-81ED-4DB2-BD59-A6C34878D82A}">
                    <a16:rowId xmlns:a16="http://schemas.microsoft.com/office/drawing/2014/main" val="1028003506"/>
                  </a:ext>
                </a:extLst>
              </a:tr>
              <a:tr h="243437">
                <a:tc>
                  <a:txBody>
                    <a:bodyPr/>
                    <a:lstStyle/>
                    <a:p>
                      <a:r>
                        <a:rPr lang="en-US" sz="1200" dirty="0" err="1"/>
                        <a:t>member_group</a:t>
                      </a:r>
                      <a:endParaRPr lang="en-IN" sz="1200" dirty="0"/>
                    </a:p>
                  </a:txBody>
                  <a:tcPr/>
                </a:tc>
                <a:tc>
                  <a:txBody>
                    <a:bodyPr/>
                    <a:lstStyle/>
                    <a:p>
                      <a:r>
                        <a:rPr lang="en-US" sz="1200" dirty="0"/>
                        <a:t>Varchar (50)</a:t>
                      </a:r>
                      <a:endParaRPr lang="en-IN" sz="1200" dirty="0"/>
                    </a:p>
                  </a:txBody>
                  <a:tcPr/>
                </a:tc>
                <a:extLst>
                  <a:ext uri="{0D108BD9-81ED-4DB2-BD59-A6C34878D82A}">
                    <a16:rowId xmlns:a16="http://schemas.microsoft.com/office/drawing/2014/main" val="1301498584"/>
                  </a:ext>
                </a:extLst>
              </a:tr>
              <a:tr h="243437">
                <a:tc>
                  <a:txBody>
                    <a:bodyPr/>
                    <a:lstStyle/>
                    <a:p>
                      <a:r>
                        <a:rPr lang="en-US" sz="1200" dirty="0"/>
                        <a:t>country</a:t>
                      </a:r>
                      <a:endParaRPr lang="en-IN" sz="1200" dirty="0"/>
                    </a:p>
                  </a:txBody>
                  <a:tcPr/>
                </a:tc>
                <a:tc>
                  <a:txBody>
                    <a:bodyPr/>
                    <a:lstStyle/>
                    <a:p>
                      <a:r>
                        <a:rPr lang="en-US" sz="1200" dirty="0"/>
                        <a:t>Varchar(20)</a:t>
                      </a:r>
                      <a:endParaRPr lang="en-IN" sz="1200" dirty="0"/>
                    </a:p>
                  </a:txBody>
                  <a:tcPr/>
                </a:tc>
                <a:extLst>
                  <a:ext uri="{0D108BD9-81ED-4DB2-BD59-A6C34878D82A}">
                    <a16:rowId xmlns:a16="http://schemas.microsoft.com/office/drawing/2014/main" val="503067934"/>
                  </a:ext>
                </a:extLst>
              </a:tr>
            </a:tbl>
          </a:graphicData>
        </a:graphic>
      </p:graphicFrame>
      <p:graphicFrame>
        <p:nvGraphicFramePr>
          <p:cNvPr id="6" name="Table 5">
            <a:extLst>
              <a:ext uri="{FF2B5EF4-FFF2-40B4-BE49-F238E27FC236}">
                <a16:creationId xmlns:a16="http://schemas.microsoft.com/office/drawing/2014/main" id="{EF48A278-0A68-D238-587C-10ACE0248C84}"/>
              </a:ext>
            </a:extLst>
          </p:cNvPr>
          <p:cNvGraphicFramePr>
            <a:graphicFrameLocks noGrp="1"/>
          </p:cNvGraphicFramePr>
          <p:nvPr>
            <p:extLst>
              <p:ext uri="{D42A27DB-BD31-4B8C-83A1-F6EECF244321}">
                <p14:modId xmlns:p14="http://schemas.microsoft.com/office/powerpoint/2010/main" val="3671831586"/>
              </p:ext>
            </p:extLst>
          </p:nvPr>
        </p:nvGraphicFramePr>
        <p:xfrm>
          <a:off x="6349362" y="2170354"/>
          <a:ext cx="4840142" cy="2468880"/>
        </p:xfrm>
        <a:graphic>
          <a:graphicData uri="http://schemas.openxmlformats.org/drawingml/2006/table">
            <a:tbl>
              <a:tblPr firstRow="1" bandRow="1">
                <a:tableStyleId>{073A0DAA-6AF3-43AB-8588-CEC1D06C72B9}</a:tableStyleId>
              </a:tblPr>
              <a:tblGrid>
                <a:gridCol w="2420071">
                  <a:extLst>
                    <a:ext uri="{9D8B030D-6E8A-4147-A177-3AD203B41FA5}">
                      <a16:colId xmlns:a16="http://schemas.microsoft.com/office/drawing/2014/main" val="2286315884"/>
                    </a:ext>
                  </a:extLst>
                </a:gridCol>
                <a:gridCol w="2420071">
                  <a:extLst>
                    <a:ext uri="{9D8B030D-6E8A-4147-A177-3AD203B41FA5}">
                      <a16:colId xmlns:a16="http://schemas.microsoft.com/office/drawing/2014/main" val="2197431077"/>
                    </a:ext>
                  </a:extLst>
                </a:gridCol>
              </a:tblGrid>
              <a:tr h="243437">
                <a:tc>
                  <a:txBody>
                    <a:bodyPr/>
                    <a:lstStyle/>
                    <a:p>
                      <a:r>
                        <a:rPr lang="en-US" sz="1200" dirty="0"/>
                        <a:t>Field</a:t>
                      </a:r>
                      <a:endParaRPr lang="en-IN" sz="1200" dirty="0"/>
                    </a:p>
                  </a:txBody>
                  <a:tcPr/>
                </a:tc>
                <a:tc>
                  <a:txBody>
                    <a:bodyPr/>
                    <a:lstStyle/>
                    <a:p>
                      <a:r>
                        <a:rPr lang="en-US" sz="1200" dirty="0"/>
                        <a:t>Type</a:t>
                      </a:r>
                      <a:endParaRPr lang="en-IN" sz="1200" dirty="0"/>
                    </a:p>
                  </a:txBody>
                  <a:tcPr/>
                </a:tc>
                <a:extLst>
                  <a:ext uri="{0D108BD9-81ED-4DB2-BD59-A6C34878D82A}">
                    <a16:rowId xmlns:a16="http://schemas.microsoft.com/office/drawing/2014/main" val="1441822759"/>
                  </a:ext>
                </a:extLst>
              </a:tr>
              <a:tr h="243437">
                <a:tc>
                  <a:txBody>
                    <a:bodyPr/>
                    <a:lstStyle/>
                    <a:p>
                      <a:r>
                        <a:rPr lang="en-US" sz="1200" dirty="0" err="1"/>
                        <a:t>Task_id</a:t>
                      </a:r>
                      <a:endParaRPr lang="en-IN" sz="1200" dirty="0"/>
                    </a:p>
                  </a:txBody>
                  <a:tcPr/>
                </a:tc>
                <a:tc>
                  <a:txBody>
                    <a:bodyPr/>
                    <a:lstStyle/>
                    <a:p>
                      <a:r>
                        <a:rPr lang="en-US" sz="1200" dirty="0"/>
                        <a:t>INT (10) Primary Key</a:t>
                      </a:r>
                      <a:endParaRPr lang="en-IN" sz="1200" dirty="0"/>
                    </a:p>
                  </a:txBody>
                  <a:tcPr/>
                </a:tc>
                <a:extLst>
                  <a:ext uri="{0D108BD9-81ED-4DB2-BD59-A6C34878D82A}">
                    <a16:rowId xmlns:a16="http://schemas.microsoft.com/office/drawing/2014/main" val="2098597041"/>
                  </a:ext>
                </a:extLst>
              </a:tr>
              <a:tr h="243437">
                <a:tc>
                  <a:txBody>
                    <a:bodyPr/>
                    <a:lstStyle/>
                    <a:p>
                      <a:r>
                        <a:rPr lang="en-US" sz="1200" dirty="0" err="1"/>
                        <a:t>Task_folder</a:t>
                      </a:r>
                      <a:endParaRPr lang="en-IN" sz="1200" dirty="0"/>
                    </a:p>
                  </a:txBody>
                  <a:tcPr/>
                </a:tc>
                <a:tc>
                  <a:txBody>
                    <a:bodyPr/>
                    <a:lstStyle/>
                    <a:p>
                      <a:r>
                        <a:rPr lang="en-US" sz="1200" dirty="0"/>
                        <a:t>Varchar (20)</a:t>
                      </a:r>
                      <a:endParaRPr lang="en-IN" sz="1200" dirty="0"/>
                    </a:p>
                  </a:txBody>
                  <a:tcPr/>
                </a:tc>
                <a:extLst>
                  <a:ext uri="{0D108BD9-81ED-4DB2-BD59-A6C34878D82A}">
                    <a16:rowId xmlns:a16="http://schemas.microsoft.com/office/drawing/2014/main" val="3761020692"/>
                  </a:ext>
                </a:extLst>
              </a:tr>
              <a:tr h="243437">
                <a:tc>
                  <a:txBody>
                    <a:bodyPr/>
                    <a:lstStyle/>
                    <a:p>
                      <a:r>
                        <a:rPr lang="en-US" sz="1200" dirty="0" err="1"/>
                        <a:t>Task_type</a:t>
                      </a:r>
                      <a:endParaRPr lang="en-IN" sz="1200" dirty="0"/>
                    </a:p>
                  </a:txBody>
                  <a:tcPr/>
                </a:tc>
                <a:tc>
                  <a:txBody>
                    <a:bodyPr/>
                    <a:lstStyle/>
                    <a:p>
                      <a:r>
                        <a:rPr lang="en-US" sz="1200" dirty="0"/>
                        <a:t>Varchar (20)</a:t>
                      </a:r>
                      <a:endParaRPr lang="en-IN" sz="1200" dirty="0"/>
                    </a:p>
                  </a:txBody>
                  <a:tcPr/>
                </a:tc>
                <a:extLst>
                  <a:ext uri="{0D108BD9-81ED-4DB2-BD59-A6C34878D82A}">
                    <a16:rowId xmlns:a16="http://schemas.microsoft.com/office/drawing/2014/main" val="1470393515"/>
                  </a:ext>
                </a:extLst>
              </a:tr>
              <a:tr h="243437">
                <a:tc>
                  <a:txBody>
                    <a:bodyPr/>
                    <a:lstStyle/>
                    <a:p>
                      <a:r>
                        <a:rPr lang="en-US" sz="1200" dirty="0" err="1"/>
                        <a:t>Task_description</a:t>
                      </a:r>
                      <a:endParaRPr lang="en-IN" sz="1200" dirty="0"/>
                    </a:p>
                  </a:txBody>
                  <a:tcPr/>
                </a:tc>
                <a:tc>
                  <a:txBody>
                    <a:bodyPr/>
                    <a:lstStyle/>
                    <a:p>
                      <a:r>
                        <a:rPr lang="en-US" sz="1200" dirty="0"/>
                        <a:t>Varchar (100)</a:t>
                      </a:r>
                      <a:endParaRPr lang="en-IN" sz="1200" dirty="0"/>
                    </a:p>
                  </a:txBody>
                  <a:tcPr/>
                </a:tc>
                <a:extLst>
                  <a:ext uri="{0D108BD9-81ED-4DB2-BD59-A6C34878D82A}">
                    <a16:rowId xmlns:a16="http://schemas.microsoft.com/office/drawing/2014/main" val="1301498584"/>
                  </a:ext>
                </a:extLst>
              </a:tr>
              <a:tr h="243437">
                <a:tc>
                  <a:txBody>
                    <a:bodyPr/>
                    <a:lstStyle/>
                    <a:p>
                      <a:r>
                        <a:rPr lang="en-US" sz="1200" dirty="0"/>
                        <a:t>Attachment</a:t>
                      </a:r>
                      <a:endParaRPr lang="en-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Varchar (255)</a:t>
                      </a:r>
                      <a:endParaRPr lang="en-IN" sz="1200" dirty="0"/>
                    </a:p>
                  </a:txBody>
                  <a:tcPr/>
                </a:tc>
                <a:extLst>
                  <a:ext uri="{0D108BD9-81ED-4DB2-BD59-A6C34878D82A}">
                    <a16:rowId xmlns:a16="http://schemas.microsoft.com/office/drawing/2014/main" val="446514615"/>
                  </a:ext>
                </a:extLst>
              </a:tr>
              <a:tr h="243437">
                <a:tc>
                  <a:txBody>
                    <a:bodyPr/>
                    <a:lstStyle/>
                    <a:p>
                      <a:r>
                        <a:rPr lang="en-US" sz="1200" dirty="0" err="1"/>
                        <a:t>Action_type</a:t>
                      </a:r>
                      <a:endParaRPr lang="en-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Varchar (10)</a:t>
                      </a:r>
                      <a:endParaRPr lang="en-IN" sz="1200" dirty="0"/>
                    </a:p>
                  </a:txBody>
                  <a:tcPr/>
                </a:tc>
                <a:extLst>
                  <a:ext uri="{0D108BD9-81ED-4DB2-BD59-A6C34878D82A}">
                    <a16:rowId xmlns:a16="http://schemas.microsoft.com/office/drawing/2014/main" val="249549314"/>
                  </a:ext>
                </a:extLst>
              </a:tr>
              <a:tr h="243437">
                <a:tc>
                  <a:txBody>
                    <a:bodyPr/>
                    <a:lstStyle/>
                    <a:p>
                      <a:r>
                        <a:rPr lang="en-US" sz="1200" dirty="0" err="1"/>
                        <a:t>Task_qs</a:t>
                      </a:r>
                      <a:endParaRPr lang="en-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Varchar (50)</a:t>
                      </a:r>
                      <a:endParaRPr lang="en-IN" sz="1200" dirty="0"/>
                    </a:p>
                  </a:txBody>
                  <a:tcPr/>
                </a:tc>
                <a:extLst>
                  <a:ext uri="{0D108BD9-81ED-4DB2-BD59-A6C34878D82A}">
                    <a16:rowId xmlns:a16="http://schemas.microsoft.com/office/drawing/2014/main" val="3045177134"/>
                  </a:ext>
                </a:extLst>
              </a:tr>
              <a:tr h="243437">
                <a:tc>
                  <a:txBody>
                    <a:bodyPr/>
                    <a:lstStyle/>
                    <a:p>
                      <a:r>
                        <a:rPr lang="en-US" sz="1200" dirty="0" err="1"/>
                        <a:t>Task_qr</a:t>
                      </a:r>
                      <a:endParaRPr lang="en-IN"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Varchar (30)</a:t>
                      </a:r>
                      <a:endParaRPr lang="en-IN" sz="1200" dirty="0"/>
                    </a:p>
                  </a:txBody>
                  <a:tcPr/>
                </a:tc>
                <a:extLst>
                  <a:ext uri="{0D108BD9-81ED-4DB2-BD59-A6C34878D82A}">
                    <a16:rowId xmlns:a16="http://schemas.microsoft.com/office/drawing/2014/main" val="3383074189"/>
                  </a:ext>
                </a:extLst>
              </a:tr>
            </a:tbl>
          </a:graphicData>
        </a:graphic>
      </p:graphicFrame>
      <p:sp>
        <p:nvSpPr>
          <p:cNvPr id="7" name="Rectangle 1">
            <a:extLst>
              <a:ext uri="{FF2B5EF4-FFF2-40B4-BE49-F238E27FC236}">
                <a16:creationId xmlns:a16="http://schemas.microsoft.com/office/drawing/2014/main" id="{C7EEB136-F2CA-521D-6269-5CF527DF41E7}"/>
              </a:ext>
            </a:extLst>
          </p:cNvPr>
          <p:cNvSpPr>
            <a:spLocks noChangeArrowheads="1"/>
          </p:cNvSpPr>
          <p:nvPr/>
        </p:nvSpPr>
        <p:spPr bwMode="auto">
          <a:xfrm>
            <a:off x="6349362" y="1893355"/>
            <a:ext cx="16067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Table 6 Task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119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randombar(horizont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82758-1A94-DF14-1D28-19240ED94981}"/>
              </a:ext>
            </a:extLst>
          </p:cNvPr>
          <p:cNvSpPr>
            <a:spLocks noGrp="1"/>
          </p:cNvSpPr>
          <p:nvPr>
            <p:ph type="title"/>
          </p:nvPr>
        </p:nvSpPr>
        <p:spPr>
          <a:xfrm>
            <a:off x="564821" y="386498"/>
            <a:ext cx="10697689" cy="876693"/>
          </a:xfrm>
        </p:spPr>
        <p:txBody>
          <a:bodyPr anchor="b">
            <a:noAutofit/>
          </a:bodyPr>
          <a:lstStyle/>
          <a:p>
            <a:r>
              <a:rPr lang="en-US" sz="4800" dirty="0"/>
              <a:t>implementation</a:t>
            </a:r>
            <a:endParaRPr lang="en-IN" sz="4800" dirty="0"/>
          </a:p>
        </p:txBody>
      </p:sp>
      <p:pic>
        <p:nvPicPr>
          <p:cNvPr id="5" name="Content Placeholder 4">
            <a:extLst>
              <a:ext uri="{FF2B5EF4-FFF2-40B4-BE49-F238E27FC236}">
                <a16:creationId xmlns:a16="http://schemas.microsoft.com/office/drawing/2014/main" id="{6F91C4D5-5B00-917D-DE73-91306D0B36E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418825" y="1263191"/>
            <a:ext cx="7565730" cy="5050124"/>
          </a:xfrm>
          <a:noFill/>
        </p:spPr>
      </p:pic>
      <p:sp>
        <p:nvSpPr>
          <p:cNvPr id="20" name="Footer Placeholder 6">
            <a:extLst>
              <a:ext uri="{FF2B5EF4-FFF2-40B4-BE49-F238E27FC236}">
                <a16:creationId xmlns:a16="http://schemas.microsoft.com/office/drawing/2014/main" id="{7621BFC8-D5CA-438B-AED9-B002D9D61897}"/>
              </a:ext>
              <a:ext uri="{C183D7F6-B498-43B3-948B-1728B52AA6E4}">
                <adec:decorative xmlns:adec="http://schemas.microsoft.com/office/drawing/2017/decorative" xmlns="" val="1"/>
              </a:ext>
            </a:extLst>
          </p:cNvPr>
          <p:cNvSpPr>
            <a:spLocks noGrp="1"/>
          </p:cNvSpPr>
          <p:nvPr>
            <p:ph type="ftr" sz="quarter" idx="11"/>
          </p:nvPr>
        </p:nvSpPr>
        <p:spPr>
          <a:xfrm>
            <a:off x="8034169" y="6332538"/>
            <a:ext cx="3505459" cy="365125"/>
          </a:xfrm>
        </p:spPr>
        <p:txBody>
          <a:bodyPr/>
          <a:lstStyle/>
          <a:p>
            <a:pPr>
              <a:spcAft>
                <a:spcPts val="600"/>
              </a:spcAft>
            </a:pPr>
            <a:r>
              <a:rPr lang="en-US" dirty="0"/>
              <a:t>Task Management System</a:t>
            </a:r>
          </a:p>
        </p:txBody>
      </p:sp>
      <p:sp>
        <p:nvSpPr>
          <p:cNvPr id="21" name="Slide Number Placeholder 8">
            <a:extLst>
              <a:ext uri="{FF2B5EF4-FFF2-40B4-BE49-F238E27FC236}">
                <a16:creationId xmlns:a16="http://schemas.microsoft.com/office/drawing/2014/main" id="{335AD9EB-1BBC-4CF8-8FAE-1E89D7A57B5F}"/>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31</a:t>
            </a:fld>
            <a:endParaRPr lang="en-US"/>
          </a:p>
        </p:txBody>
      </p:sp>
    </p:spTree>
    <p:extLst>
      <p:ext uri="{BB962C8B-B14F-4D97-AF65-F5344CB8AC3E}">
        <p14:creationId xmlns:p14="http://schemas.microsoft.com/office/powerpoint/2010/main" val="49565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7590823" cy="721362"/>
          </a:xfrm>
        </p:spPr>
        <p:txBody>
          <a:bodyPr anchor="b">
            <a:normAutofit fontScale="90000"/>
          </a:bodyPr>
          <a:lstStyle/>
          <a:p>
            <a:r>
              <a:rPr lang="en-US" sz="3600" dirty="0"/>
              <a:t>Implementation</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5863759" y="445563"/>
            <a:ext cx="1705965" cy="384418"/>
          </a:xfrm>
        </p:spPr>
        <p:txBody>
          <a:bodyPr>
            <a:normAutofit lnSpcReduction="10000"/>
          </a:bodyPr>
          <a:lstStyle/>
          <a:p>
            <a:pPr marL="0" indent="0" algn="ctr">
              <a:lnSpc>
                <a:spcPct val="110000"/>
              </a:lnSpc>
              <a:buNone/>
            </a:pPr>
            <a:r>
              <a:rPr lang="en-US" sz="1800" b="1" dirty="0"/>
              <a:t>Screenshots</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32</a:t>
            </a:fld>
            <a:endParaRPr lang="en-US"/>
          </a:p>
        </p:txBody>
      </p:sp>
      <p:pic>
        <p:nvPicPr>
          <p:cNvPr id="2" name="image8.jpeg">
            <a:extLst>
              <a:ext uri="{FF2B5EF4-FFF2-40B4-BE49-F238E27FC236}">
                <a16:creationId xmlns:a16="http://schemas.microsoft.com/office/drawing/2014/main" id="{B00184F2-62A1-2973-4904-43EA4206611B}"/>
              </a:ext>
            </a:extLst>
          </p:cNvPr>
          <p:cNvPicPr>
            <a:picLocks noChangeAspect="1"/>
          </p:cNvPicPr>
          <p:nvPr/>
        </p:nvPicPr>
        <p:blipFill>
          <a:blip r:embed="rId2" cstate="print"/>
          <a:stretch>
            <a:fillRect/>
          </a:stretch>
        </p:blipFill>
        <p:spPr>
          <a:xfrm>
            <a:off x="3211539" y="1817597"/>
            <a:ext cx="8503112" cy="3916337"/>
          </a:xfrm>
          <a:prstGeom prst="rect">
            <a:avLst/>
          </a:prstGeom>
        </p:spPr>
      </p:pic>
      <p:sp>
        <p:nvSpPr>
          <p:cNvPr id="4" name="Content Placeholder 2">
            <a:extLst>
              <a:ext uri="{FF2B5EF4-FFF2-40B4-BE49-F238E27FC236}">
                <a16:creationId xmlns:a16="http://schemas.microsoft.com/office/drawing/2014/main" id="{42AD9FAB-02F1-AECC-FCC6-1746759D3E4D}"/>
              </a:ext>
            </a:extLst>
          </p:cNvPr>
          <p:cNvSpPr txBox="1">
            <a:spLocks/>
          </p:cNvSpPr>
          <p:nvPr/>
        </p:nvSpPr>
        <p:spPr>
          <a:xfrm>
            <a:off x="443346" y="3463230"/>
            <a:ext cx="2280888" cy="3844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Arial" panose="020B0604020202020204" pitchFamily="34" charset="0"/>
              <a:buNone/>
            </a:pPr>
            <a:r>
              <a:rPr lang="en-US" sz="1800" b="1" dirty="0"/>
              <a:t>Login Page</a:t>
            </a:r>
          </a:p>
        </p:txBody>
      </p:sp>
    </p:spTree>
    <p:extLst>
      <p:ext uri="{BB962C8B-B14F-4D97-AF65-F5344CB8AC3E}">
        <p14:creationId xmlns:p14="http://schemas.microsoft.com/office/powerpoint/2010/main" val="70081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80">
                                          <p:stCondLst>
                                            <p:cond delay="0"/>
                                          </p:stCondLst>
                                        </p:cTn>
                                        <p:tgtEl>
                                          <p:spTgt spid="10">
                                            <p:txEl>
                                              <p:pRg st="0" end="0"/>
                                            </p:txEl>
                                          </p:spTgt>
                                        </p:tgtEl>
                                      </p:cBhvr>
                                    </p:animEffect>
                                    <p:anim calcmode="lin" valueType="num">
                                      <p:cBhvr>
                                        <p:cTn id="8" dur="1822" tmFilter="0,0; 0.14,0.36; 0.43,0.73; 0.71,0.91; 1.0,1.0">
                                          <p:stCondLst>
                                            <p:cond delay="0"/>
                                          </p:stCondLst>
                                        </p:cTn>
                                        <p:tgtEl>
                                          <p:spTgt spid="10">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xEl>
                                              <p:pRg st="0" end="0"/>
                                            </p:txEl>
                                          </p:spTgt>
                                        </p:tgtEl>
                                      </p:cBhvr>
                                      <p:to x="100000" y="60000"/>
                                    </p:animScale>
                                    <p:animScale>
                                      <p:cBhvr>
                                        <p:cTn id="14" dur="166" decel="50000">
                                          <p:stCondLst>
                                            <p:cond delay="676"/>
                                          </p:stCondLst>
                                        </p:cTn>
                                        <p:tgtEl>
                                          <p:spTgt spid="10">
                                            <p:txEl>
                                              <p:pRg st="0" end="0"/>
                                            </p:txEl>
                                          </p:spTgt>
                                        </p:tgtEl>
                                      </p:cBhvr>
                                      <p:to x="100000" y="100000"/>
                                    </p:animScale>
                                    <p:animScale>
                                      <p:cBhvr>
                                        <p:cTn id="15" dur="26">
                                          <p:stCondLst>
                                            <p:cond delay="1312"/>
                                          </p:stCondLst>
                                        </p:cTn>
                                        <p:tgtEl>
                                          <p:spTgt spid="10">
                                            <p:txEl>
                                              <p:pRg st="0" end="0"/>
                                            </p:txEl>
                                          </p:spTgt>
                                        </p:tgtEl>
                                      </p:cBhvr>
                                      <p:to x="100000" y="80000"/>
                                    </p:animScale>
                                    <p:animScale>
                                      <p:cBhvr>
                                        <p:cTn id="16" dur="166" decel="50000">
                                          <p:stCondLst>
                                            <p:cond delay="1338"/>
                                          </p:stCondLst>
                                        </p:cTn>
                                        <p:tgtEl>
                                          <p:spTgt spid="10">
                                            <p:txEl>
                                              <p:pRg st="0" end="0"/>
                                            </p:txEl>
                                          </p:spTgt>
                                        </p:tgtEl>
                                      </p:cBhvr>
                                      <p:to x="100000" y="100000"/>
                                    </p:animScale>
                                    <p:animScale>
                                      <p:cBhvr>
                                        <p:cTn id="17" dur="26">
                                          <p:stCondLst>
                                            <p:cond delay="1642"/>
                                          </p:stCondLst>
                                        </p:cTn>
                                        <p:tgtEl>
                                          <p:spTgt spid="10">
                                            <p:txEl>
                                              <p:pRg st="0" end="0"/>
                                            </p:txEl>
                                          </p:spTgt>
                                        </p:tgtEl>
                                      </p:cBhvr>
                                      <p:to x="100000" y="90000"/>
                                    </p:animScale>
                                    <p:animScale>
                                      <p:cBhvr>
                                        <p:cTn id="18" dur="166" decel="50000">
                                          <p:stCondLst>
                                            <p:cond delay="1668"/>
                                          </p:stCondLst>
                                        </p:cTn>
                                        <p:tgtEl>
                                          <p:spTgt spid="10">
                                            <p:txEl>
                                              <p:pRg st="0" end="0"/>
                                            </p:txEl>
                                          </p:spTgt>
                                        </p:tgtEl>
                                      </p:cBhvr>
                                      <p:to x="100000" y="100000"/>
                                    </p:animScale>
                                    <p:animScale>
                                      <p:cBhvr>
                                        <p:cTn id="19" dur="26">
                                          <p:stCondLst>
                                            <p:cond delay="1808"/>
                                          </p:stCondLst>
                                        </p:cTn>
                                        <p:tgtEl>
                                          <p:spTgt spid="10">
                                            <p:txEl>
                                              <p:pRg st="0" end="0"/>
                                            </p:txEl>
                                          </p:spTgt>
                                        </p:tgtEl>
                                      </p:cBhvr>
                                      <p:to x="100000" y="95000"/>
                                    </p:animScale>
                                    <p:animScale>
                                      <p:cBhvr>
                                        <p:cTn id="20" dur="166" decel="50000">
                                          <p:stCondLst>
                                            <p:cond delay="1834"/>
                                          </p:stCondLst>
                                        </p:cTn>
                                        <p:tgtEl>
                                          <p:spTgt spid="10">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heel(1)">
                                      <p:cBhvr>
                                        <p:cTn id="25" dur="20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7590823" cy="721362"/>
          </a:xfrm>
        </p:spPr>
        <p:txBody>
          <a:bodyPr anchor="b">
            <a:normAutofit fontScale="90000"/>
          </a:bodyPr>
          <a:lstStyle/>
          <a:p>
            <a:r>
              <a:rPr lang="en-US" sz="3600" dirty="0"/>
              <a:t>Implementation</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5863759" y="445563"/>
            <a:ext cx="1705965" cy="384418"/>
          </a:xfrm>
        </p:spPr>
        <p:txBody>
          <a:bodyPr>
            <a:normAutofit lnSpcReduction="10000"/>
          </a:bodyPr>
          <a:lstStyle/>
          <a:p>
            <a:pPr marL="0" indent="0" algn="ctr">
              <a:lnSpc>
                <a:spcPct val="110000"/>
              </a:lnSpc>
              <a:buNone/>
            </a:pPr>
            <a:r>
              <a:rPr lang="en-US" sz="1800" b="1" dirty="0"/>
              <a:t>Screenshots</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33</a:t>
            </a:fld>
            <a:endParaRPr lang="en-US"/>
          </a:p>
        </p:txBody>
      </p:sp>
      <p:sp>
        <p:nvSpPr>
          <p:cNvPr id="4" name="Content Placeholder 2">
            <a:extLst>
              <a:ext uri="{FF2B5EF4-FFF2-40B4-BE49-F238E27FC236}">
                <a16:creationId xmlns:a16="http://schemas.microsoft.com/office/drawing/2014/main" id="{42AD9FAB-02F1-AECC-FCC6-1746759D3E4D}"/>
              </a:ext>
            </a:extLst>
          </p:cNvPr>
          <p:cNvSpPr txBox="1">
            <a:spLocks/>
          </p:cNvSpPr>
          <p:nvPr/>
        </p:nvSpPr>
        <p:spPr>
          <a:xfrm>
            <a:off x="443346" y="3463230"/>
            <a:ext cx="2280888" cy="3844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Arial" panose="020B0604020202020204" pitchFamily="34" charset="0"/>
              <a:buNone/>
            </a:pPr>
            <a:r>
              <a:rPr lang="en-US" sz="1800" b="1" dirty="0"/>
              <a:t>User Dashboard</a:t>
            </a:r>
          </a:p>
        </p:txBody>
      </p:sp>
      <p:pic>
        <p:nvPicPr>
          <p:cNvPr id="3" name="image9.jpeg">
            <a:extLst>
              <a:ext uri="{FF2B5EF4-FFF2-40B4-BE49-F238E27FC236}">
                <a16:creationId xmlns:a16="http://schemas.microsoft.com/office/drawing/2014/main" id="{5FDF5DE7-91F1-611F-29F2-C6B52F4A6B67}"/>
              </a:ext>
            </a:extLst>
          </p:cNvPr>
          <p:cNvPicPr>
            <a:picLocks noChangeAspect="1"/>
          </p:cNvPicPr>
          <p:nvPr/>
        </p:nvPicPr>
        <p:blipFill>
          <a:blip r:embed="rId2" cstate="print"/>
          <a:stretch>
            <a:fillRect/>
          </a:stretch>
        </p:blipFill>
        <p:spPr>
          <a:xfrm>
            <a:off x="3206114" y="2069464"/>
            <a:ext cx="8703657" cy="4094601"/>
          </a:xfrm>
          <a:prstGeom prst="rect">
            <a:avLst/>
          </a:prstGeom>
        </p:spPr>
      </p:pic>
    </p:spTree>
    <p:extLst>
      <p:ext uri="{BB962C8B-B14F-4D97-AF65-F5344CB8AC3E}">
        <p14:creationId xmlns:p14="http://schemas.microsoft.com/office/powerpoint/2010/main" val="290782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11.jpeg">
            <a:extLst>
              <a:ext uri="{FF2B5EF4-FFF2-40B4-BE49-F238E27FC236}">
                <a16:creationId xmlns:a16="http://schemas.microsoft.com/office/drawing/2014/main" id="{57355FA0-EED4-ACC1-6E42-BAA4D1BDC831}"/>
              </a:ext>
            </a:extLst>
          </p:cNvPr>
          <p:cNvPicPr>
            <a:picLocks noChangeAspect="1"/>
          </p:cNvPicPr>
          <p:nvPr/>
        </p:nvPicPr>
        <p:blipFill>
          <a:blip r:embed="rId2" cstate="print"/>
          <a:stretch>
            <a:fillRect/>
          </a:stretch>
        </p:blipFill>
        <p:spPr>
          <a:xfrm>
            <a:off x="2036191" y="991307"/>
            <a:ext cx="9782736" cy="5341231"/>
          </a:xfrm>
          <a:prstGeom prst="rect">
            <a:avLst/>
          </a:prstGeom>
        </p:spPr>
      </p:pic>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7590823" cy="721362"/>
          </a:xfrm>
        </p:spPr>
        <p:txBody>
          <a:bodyPr anchor="b">
            <a:normAutofit fontScale="90000"/>
          </a:bodyPr>
          <a:lstStyle/>
          <a:p>
            <a:r>
              <a:rPr lang="en-US" sz="3600" dirty="0"/>
              <a:t>Implementation</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5863759" y="445563"/>
            <a:ext cx="1705965" cy="384418"/>
          </a:xfrm>
        </p:spPr>
        <p:txBody>
          <a:bodyPr>
            <a:normAutofit lnSpcReduction="10000"/>
          </a:bodyPr>
          <a:lstStyle/>
          <a:p>
            <a:pPr marL="0" indent="0" algn="ctr">
              <a:lnSpc>
                <a:spcPct val="110000"/>
              </a:lnSpc>
              <a:buNone/>
            </a:pPr>
            <a:r>
              <a:rPr lang="en-US" sz="1800" b="1" dirty="0"/>
              <a:t>Screenshots</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34</a:t>
            </a:fld>
            <a:endParaRPr lang="en-US"/>
          </a:p>
        </p:txBody>
      </p:sp>
      <p:sp>
        <p:nvSpPr>
          <p:cNvPr id="4" name="Content Placeholder 2">
            <a:extLst>
              <a:ext uri="{FF2B5EF4-FFF2-40B4-BE49-F238E27FC236}">
                <a16:creationId xmlns:a16="http://schemas.microsoft.com/office/drawing/2014/main" id="{42AD9FAB-02F1-AECC-FCC6-1746759D3E4D}"/>
              </a:ext>
            </a:extLst>
          </p:cNvPr>
          <p:cNvSpPr txBox="1">
            <a:spLocks/>
          </p:cNvSpPr>
          <p:nvPr/>
        </p:nvSpPr>
        <p:spPr>
          <a:xfrm>
            <a:off x="652372" y="1168013"/>
            <a:ext cx="2280888" cy="38441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Arial" panose="020B0604020202020204" pitchFamily="34" charset="0"/>
              <a:buNone/>
            </a:pPr>
            <a:r>
              <a:rPr lang="en-US" sz="1800" b="1" dirty="0"/>
              <a:t>Create &amp; Manage Tasks</a:t>
            </a:r>
          </a:p>
        </p:txBody>
      </p:sp>
    </p:spTree>
    <p:extLst>
      <p:ext uri="{BB962C8B-B14F-4D97-AF65-F5344CB8AC3E}">
        <p14:creationId xmlns:p14="http://schemas.microsoft.com/office/powerpoint/2010/main" val="245072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7590823" cy="721362"/>
          </a:xfrm>
        </p:spPr>
        <p:txBody>
          <a:bodyPr anchor="b">
            <a:normAutofit fontScale="90000"/>
          </a:bodyPr>
          <a:lstStyle/>
          <a:p>
            <a:r>
              <a:rPr lang="en-US" sz="3600" dirty="0"/>
              <a:t>Implementation</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5863759" y="445563"/>
            <a:ext cx="1705965" cy="384418"/>
          </a:xfrm>
        </p:spPr>
        <p:txBody>
          <a:bodyPr>
            <a:normAutofit lnSpcReduction="10000"/>
          </a:bodyPr>
          <a:lstStyle/>
          <a:p>
            <a:pPr marL="0" indent="0" algn="ctr">
              <a:lnSpc>
                <a:spcPct val="110000"/>
              </a:lnSpc>
              <a:buNone/>
            </a:pPr>
            <a:r>
              <a:rPr lang="en-US" sz="1800" b="1" dirty="0"/>
              <a:t>Screenshots</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35</a:t>
            </a:fld>
            <a:endParaRPr lang="en-US"/>
          </a:p>
        </p:txBody>
      </p:sp>
      <p:sp>
        <p:nvSpPr>
          <p:cNvPr id="4" name="Content Placeholder 2">
            <a:extLst>
              <a:ext uri="{FF2B5EF4-FFF2-40B4-BE49-F238E27FC236}">
                <a16:creationId xmlns:a16="http://schemas.microsoft.com/office/drawing/2014/main" id="{42AD9FAB-02F1-AECC-FCC6-1746759D3E4D}"/>
              </a:ext>
            </a:extLst>
          </p:cNvPr>
          <p:cNvSpPr txBox="1">
            <a:spLocks/>
          </p:cNvSpPr>
          <p:nvPr/>
        </p:nvSpPr>
        <p:spPr>
          <a:xfrm>
            <a:off x="595811" y="2450058"/>
            <a:ext cx="2280888" cy="38441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Arial" panose="020B0604020202020204" pitchFamily="34" charset="0"/>
              <a:buNone/>
            </a:pPr>
            <a:r>
              <a:rPr lang="en-US" sz="1800" b="1" dirty="0"/>
              <a:t>Live Camera Action</a:t>
            </a:r>
          </a:p>
        </p:txBody>
      </p:sp>
      <p:pic>
        <p:nvPicPr>
          <p:cNvPr id="2" name="image12.jpeg">
            <a:extLst>
              <a:ext uri="{FF2B5EF4-FFF2-40B4-BE49-F238E27FC236}">
                <a16:creationId xmlns:a16="http://schemas.microsoft.com/office/drawing/2014/main" id="{874A995E-64E0-3417-81BC-D1C76544FB83}"/>
              </a:ext>
            </a:extLst>
          </p:cNvPr>
          <p:cNvPicPr>
            <a:picLocks noChangeAspect="1"/>
          </p:cNvPicPr>
          <p:nvPr/>
        </p:nvPicPr>
        <p:blipFill rotWithShape="1">
          <a:blip r:embed="rId2" cstate="print"/>
          <a:srcRect t="3734" b="4140"/>
          <a:stretch/>
        </p:blipFill>
        <p:spPr>
          <a:xfrm>
            <a:off x="3296456" y="1082697"/>
            <a:ext cx="8418195" cy="5165596"/>
          </a:xfrm>
          <a:prstGeom prst="rect">
            <a:avLst/>
          </a:prstGeom>
        </p:spPr>
      </p:pic>
    </p:spTree>
    <p:extLst>
      <p:ext uri="{BB962C8B-B14F-4D97-AF65-F5344CB8AC3E}">
        <p14:creationId xmlns:p14="http://schemas.microsoft.com/office/powerpoint/2010/main" val="217194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7590823" cy="721362"/>
          </a:xfrm>
        </p:spPr>
        <p:txBody>
          <a:bodyPr anchor="b">
            <a:normAutofit fontScale="90000"/>
          </a:bodyPr>
          <a:lstStyle/>
          <a:p>
            <a:r>
              <a:rPr lang="en-US" sz="3600" dirty="0"/>
              <a:t>Implementation</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5863759" y="445563"/>
            <a:ext cx="1705965" cy="384418"/>
          </a:xfrm>
        </p:spPr>
        <p:txBody>
          <a:bodyPr>
            <a:normAutofit lnSpcReduction="10000"/>
          </a:bodyPr>
          <a:lstStyle/>
          <a:p>
            <a:pPr marL="0" indent="0" algn="ctr">
              <a:lnSpc>
                <a:spcPct val="110000"/>
              </a:lnSpc>
              <a:buNone/>
            </a:pPr>
            <a:r>
              <a:rPr lang="en-US" sz="1800" b="1" dirty="0"/>
              <a:t>Screenshots</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36</a:t>
            </a:fld>
            <a:endParaRPr lang="en-US"/>
          </a:p>
        </p:txBody>
      </p:sp>
      <p:sp>
        <p:nvSpPr>
          <p:cNvPr id="4" name="Content Placeholder 2">
            <a:extLst>
              <a:ext uri="{FF2B5EF4-FFF2-40B4-BE49-F238E27FC236}">
                <a16:creationId xmlns:a16="http://schemas.microsoft.com/office/drawing/2014/main" id="{42AD9FAB-02F1-AECC-FCC6-1746759D3E4D}"/>
              </a:ext>
            </a:extLst>
          </p:cNvPr>
          <p:cNvSpPr txBox="1">
            <a:spLocks/>
          </p:cNvSpPr>
          <p:nvPr/>
        </p:nvSpPr>
        <p:spPr>
          <a:xfrm>
            <a:off x="158895" y="2478338"/>
            <a:ext cx="2280888" cy="3844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Arial" panose="020B0604020202020204" pitchFamily="34" charset="0"/>
              <a:buNone/>
            </a:pPr>
            <a:r>
              <a:rPr lang="en-US" sz="1800" b="1" dirty="0"/>
              <a:t>Action Worksheet</a:t>
            </a:r>
          </a:p>
        </p:txBody>
      </p:sp>
      <p:pic>
        <p:nvPicPr>
          <p:cNvPr id="3" name="image13.jpeg">
            <a:extLst>
              <a:ext uri="{FF2B5EF4-FFF2-40B4-BE49-F238E27FC236}">
                <a16:creationId xmlns:a16="http://schemas.microsoft.com/office/drawing/2014/main" id="{6A31697B-89EB-9F9C-EC58-DDD5B8C07F30}"/>
              </a:ext>
            </a:extLst>
          </p:cNvPr>
          <p:cNvPicPr>
            <a:picLocks noChangeAspect="1"/>
          </p:cNvPicPr>
          <p:nvPr/>
        </p:nvPicPr>
        <p:blipFill rotWithShape="1">
          <a:blip r:embed="rId2" cstate="print"/>
          <a:srcRect t="3393" b="3193"/>
          <a:stretch/>
        </p:blipFill>
        <p:spPr>
          <a:xfrm>
            <a:off x="2439783" y="1166925"/>
            <a:ext cx="9544772" cy="5165613"/>
          </a:xfrm>
          <a:prstGeom prst="rect">
            <a:avLst/>
          </a:prstGeom>
        </p:spPr>
      </p:pic>
    </p:spTree>
    <p:extLst>
      <p:ext uri="{BB962C8B-B14F-4D97-AF65-F5344CB8AC3E}">
        <p14:creationId xmlns:p14="http://schemas.microsoft.com/office/powerpoint/2010/main" val="284755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7590823" cy="721362"/>
          </a:xfrm>
        </p:spPr>
        <p:txBody>
          <a:bodyPr anchor="b">
            <a:normAutofit fontScale="90000"/>
          </a:bodyPr>
          <a:lstStyle/>
          <a:p>
            <a:r>
              <a:rPr lang="en-US" sz="3600" dirty="0"/>
              <a:t>Implementation</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5863759" y="445563"/>
            <a:ext cx="1705965" cy="384418"/>
          </a:xfrm>
        </p:spPr>
        <p:txBody>
          <a:bodyPr>
            <a:normAutofit lnSpcReduction="10000"/>
          </a:bodyPr>
          <a:lstStyle/>
          <a:p>
            <a:pPr marL="0" indent="0" algn="ctr">
              <a:lnSpc>
                <a:spcPct val="110000"/>
              </a:lnSpc>
              <a:buNone/>
            </a:pPr>
            <a:r>
              <a:rPr lang="en-US" sz="1800" b="1" dirty="0"/>
              <a:t>Screenshots</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37</a:t>
            </a:fld>
            <a:endParaRPr lang="en-US"/>
          </a:p>
        </p:txBody>
      </p:sp>
      <p:sp>
        <p:nvSpPr>
          <p:cNvPr id="4" name="Content Placeholder 2">
            <a:extLst>
              <a:ext uri="{FF2B5EF4-FFF2-40B4-BE49-F238E27FC236}">
                <a16:creationId xmlns:a16="http://schemas.microsoft.com/office/drawing/2014/main" id="{42AD9FAB-02F1-AECC-FCC6-1746759D3E4D}"/>
              </a:ext>
            </a:extLst>
          </p:cNvPr>
          <p:cNvSpPr txBox="1">
            <a:spLocks/>
          </p:cNvSpPr>
          <p:nvPr/>
        </p:nvSpPr>
        <p:spPr>
          <a:xfrm>
            <a:off x="158896" y="2478337"/>
            <a:ext cx="1393766" cy="83989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Arial" panose="020B0604020202020204" pitchFamily="34" charset="0"/>
              <a:buNone/>
            </a:pPr>
            <a:r>
              <a:rPr lang="en-US" sz="1800" b="1" dirty="0"/>
              <a:t>Traffic footfall Grid Video</a:t>
            </a:r>
          </a:p>
        </p:txBody>
      </p:sp>
      <p:pic>
        <p:nvPicPr>
          <p:cNvPr id="2" name="image14.jpeg">
            <a:extLst>
              <a:ext uri="{FF2B5EF4-FFF2-40B4-BE49-F238E27FC236}">
                <a16:creationId xmlns:a16="http://schemas.microsoft.com/office/drawing/2014/main" id="{EED88215-18EF-8338-B8E8-A8D1BFF4DD5F}"/>
              </a:ext>
            </a:extLst>
          </p:cNvPr>
          <p:cNvPicPr>
            <a:picLocks noChangeAspect="1"/>
          </p:cNvPicPr>
          <p:nvPr/>
        </p:nvPicPr>
        <p:blipFill>
          <a:blip r:embed="rId2" cstate="print"/>
          <a:stretch>
            <a:fillRect/>
          </a:stretch>
        </p:blipFill>
        <p:spPr>
          <a:xfrm>
            <a:off x="1684636" y="998454"/>
            <a:ext cx="10167944" cy="5413984"/>
          </a:xfrm>
          <a:prstGeom prst="rect">
            <a:avLst/>
          </a:prstGeom>
        </p:spPr>
      </p:pic>
    </p:spTree>
    <p:extLst>
      <p:ext uri="{BB962C8B-B14F-4D97-AF65-F5344CB8AC3E}">
        <p14:creationId xmlns:p14="http://schemas.microsoft.com/office/powerpoint/2010/main" val="374547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7590823" cy="721362"/>
          </a:xfrm>
        </p:spPr>
        <p:txBody>
          <a:bodyPr anchor="b">
            <a:normAutofit fontScale="90000"/>
          </a:bodyPr>
          <a:lstStyle/>
          <a:p>
            <a:r>
              <a:rPr lang="en-US" sz="3600" dirty="0"/>
              <a:t>Implementation</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5863759" y="445563"/>
            <a:ext cx="1705965" cy="384418"/>
          </a:xfrm>
        </p:spPr>
        <p:txBody>
          <a:bodyPr>
            <a:normAutofit lnSpcReduction="10000"/>
          </a:bodyPr>
          <a:lstStyle/>
          <a:p>
            <a:pPr marL="0" indent="0" algn="ctr">
              <a:lnSpc>
                <a:spcPct val="110000"/>
              </a:lnSpc>
              <a:buNone/>
            </a:pPr>
            <a:r>
              <a:rPr lang="en-US" sz="1800" b="1" dirty="0"/>
              <a:t>Screenshots</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38</a:t>
            </a:fld>
            <a:endParaRPr lang="en-US"/>
          </a:p>
        </p:txBody>
      </p:sp>
      <p:sp>
        <p:nvSpPr>
          <p:cNvPr id="4" name="Content Placeholder 2">
            <a:extLst>
              <a:ext uri="{FF2B5EF4-FFF2-40B4-BE49-F238E27FC236}">
                <a16:creationId xmlns:a16="http://schemas.microsoft.com/office/drawing/2014/main" id="{42AD9FAB-02F1-AECC-FCC6-1746759D3E4D}"/>
              </a:ext>
            </a:extLst>
          </p:cNvPr>
          <p:cNvSpPr txBox="1">
            <a:spLocks/>
          </p:cNvSpPr>
          <p:nvPr/>
        </p:nvSpPr>
        <p:spPr>
          <a:xfrm>
            <a:off x="652372" y="1168013"/>
            <a:ext cx="2280888" cy="38441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Clr>
                <a:schemeClr val="tx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tx1"/>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0000"/>
              </a:lnSpc>
              <a:buFont typeface="Arial" panose="020B0604020202020204" pitchFamily="34" charset="0"/>
              <a:buNone/>
            </a:pPr>
            <a:r>
              <a:rPr lang="en-US" sz="1800" b="1" dirty="0"/>
              <a:t>Real Traffic Analytics</a:t>
            </a:r>
          </a:p>
        </p:txBody>
      </p:sp>
      <p:pic>
        <p:nvPicPr>
          <p:cNvPr id="2" name="image10.png">
            <a:extLst>
              <a:ext uri="{FF2B5EF4-FFF2-40B4-BE49-F238E27FC236}">
                <a16:creationId xmlns:a16="http://schemas.microsoft.com/office/drawing/2014/main" id="{0AE9B81A-8533-493B-A999-7C59BA5964EF}"/>
              </a:ext>
            </a:extLst>
          </p:cNvPr>
          <p:cNvPicPr>
            <a:picLocks noChangeAspect="1"/>
          </p:cNvPicPr>
          <p:nvPr/>
        </p:nvPicPr>
        <p:blipFill>
          <a:blip r:embed="rId2" cstate="print"/>
          <a:stretch>
            <a:fillRect/>
          </a:stretch>
        </p:blipFill>
        <p:spPr>
          <a:xfrm>
            <a:off x="652372" y="1552431"/>
            <a:ext cx="11152087" cy="4860006"/>
          </a:xfrm>
          <a:prstGeom prst="rect">
            <a:avLst/>
          </a:prstGeom>
        </p:spPr>
      </p:pic>
    </p:spTree>
    <p:extLst>
      <p:ext uri="{BB962C8B-B14F-4D97-AF65-F5344CB8AC3E}">
        <p14:creationId xmlns:p14="http://schemas.microsoft.com/office/powerpoint/2010/main" val="91113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8044872" cy="721362"/>
          </a:xfrm>
        </p:spPr>
        <p:txBody>
          <a:bodyPr anchor="b">
            <a:normAutofit fontScale="90000"/>
          </a:bodyPr>
          <a:lstStyle/>
          <a:p>
            <a:r>
              <a:rPr lang="en-US" sz="3600" dirty="0"/>
              <a:t>testing</a:t>
            </a:r>
            <a:endParaRPr lang="en-US" dirty="0"/>
          </a:p>
        </p:txBody>
      </p:sp>
      <p:pic>
        <p:nvPicPr>
          <p:cNvPr id="4" name="Picture 3">
            <a:extLst>
              <a:ext uri="{FF2B5EF4-FFF2-40B4-BE49-F238E27FC236}">
                <a16:creationId xmlns:a16="http://schemas.microsoft.com/office/drawing/2014/main" id="{769453DA-9F6E-6653-0F40-FEB1954D9F2D}"/>
              </a:ext>
            </a:extLst>
          </p:cNvPr>
          <p:cNvPicPr>
            <a:picLocks noChangeAspect="1"/>
          </p:cNvPicPr>
          <p:nvPr/>
        </p:nvPicPr>
        <p:blipFill>
          <a:blip r:embed="rId2">
            <a:extLst>
              <a:ext uri="{28A0092B-C50C-407E-A947-70E740481C1C}">
                <a14:useLocalDpi xmlns:a14="http://schemas.microsoft.com/office/drawing/2010/main" val="0"/>
              </a:ext>
            </a:extLst>
          </a:blip>
          <a:srcRect l="7015" r="7015"/>
          <a:stretch/>
        </p:blipFill>
        <p:spPr>
          <a:xfrm>
            <a:off x="4376604" y="497363"/>
            <a:ext cx="7068143" cy="5465012"/>
          </a:xfrm>
          <a:prstGeom prst="rect">
            <a:avLst/>
          </a:prstGeom>
          <a:noFill/>
        </p:spPr>
      </p:pic>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443346" y="1084164"/>
            <a:ext cx="5680364" cy="5411528"/>
          </a:xfrm>
        </p:spPr>
        <p:txBody>
          <a:bodyPr>
            <a:normAutofit/>
          </a:bodyPr>
          <a:lstStyle/>
          <a:p>
            <a:pPr marL="342900" indent="-342900">
              <a:lnSpc>
                <a:spcPct val="110000"/>
              </a:lnSpc>
              <a:buFont typeface="+mj-lt"/>
              <a:buAutoNum type="arabicPeriod"/>
            </a:pPr>
            <a:r>
              <a:rPr lang="en-US" sz="1800" b="1" dirty="0"/>
              <a:t>Black Box Testing</a:t>
            </a:r>
          </a:p>
          <a:p>
            <a:pPr marL="342900" indent="-342900">
              <a:lnSpc>
                <a:spcPct val="110000"/>
              </a:lnSpc>
              <a:buFont typeface="+mj-lt"/>
              <a:buAutoNum type="arabicPeriod"/>
            </a:pPr>
            <a:r>
              <a:rPr lang="en-US" sz="1800" b="1" dirty="0"/>
              <a:t>White Box Testing</a:t>
            </a:r>
          </a:p>
          <a:p>
            <a:pPr marL="342900" indent="-342900">
              <a:lnSpc>
                <a:spcPct val="110000"/>
              </a:lnSpc>
              <a:buFont typeface="+mj-lt"/>
              <a:buAutoNum type="arabicPeriod"/>
            </a:pPr>
            <a:r>
              <a:rPr lang="en-US" sz="1800" b="1" dirty="0"/>
              <a:t>Unit Testing</a:t>
            </a:r>
          </a:p>
          <a:p>
            <a:pPr marL="342900" indent="-342900">
              <a:lnSpc>
                <a:spcPct val="110000"/>
              </a:lnSpc>
              <a:buFont typeface="+mj-lt"/>
              <a:buAutoNum type="arabicPeriod"/>
            </a:pPr>
            <a:r>
              <a:rPr lang="en-US" sz="1800" b="1" dirty="0"/>
              <a:t>Integration Testing</a:t>
            </a:r>
          </a:p>
          <a:p>
            <a:pPr marL="342900" indent="-342900">
              <a:lnSpc>
                <a:spcPct val="110000"/>
              </a:lnSpc>
              <a:buFont typeface="+mj-lt"/>
              <a:buAutoNum type="arabicPeriod"/>
            </a:pPr>
            <a:r>
              <a:rPr lang="en-US" sz="1800" b="1" dirty="0"/>
              <a:t>Usability Testing</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39</a:t>
            </a:fld>
            <a:endParaRPr lang="en-US"/>
          </a:p>
        </p:txBody>
      </p:sp>
    </p:spTree>
    <p:extLst>
      <p:ext uri="{BB962C8B-B14F-4D97-AF65-F5344CB8AC3E}">
        <p14:creationId xmlns:p14="http://schemas.microsoft.com/office/powerpoint/2010/main" val="122103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1000"/>
                                        <p:tgtEl>
                                          <p:spTgt spid="10">
                                            <p:txEl>
                                              <p:pRg st="0" end="0"/>
                                            </p:txEl>
                                          </p:spTgt>
                                        </p:tgtEl>
                                      </p:cBhvr>
                                    </p:animEffect>
                                    <p:anim calcmode="lin" valueType="num">
                                      <p:cBhvr>
                                        <p:cTn id="1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1000"/>
                                        <p:tgtEl>
                                          <p:spTgt spid="10">
                                            <p:txEl>
                                              <p:pRg st="1" end="1"/>
                                            </p:txEl>
                                          </p:spTgt>
                                        </p:tgtEl>
                                      </p:cBhvr>
                                    </p:animEffect>
                                    <p:anim calcmode="lin" valueType="num">
                                      <p:cBhvr>
                                        <p:cTn id="23"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4"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1000"/>
                                        <p:tgtEl>
                                          <p:spTgt spid="10">
                                            <p:txEl>
                                              <p:pRg st="2" end="2"/>
                                            </p:txEl>
                                          </p:spTgt>
                                        </p:tgtEl>
                                      </p:cBhvr>
                                    </p:animEffect>
                                    <p:anim calcmode="lin" valueType="num">
                                      <p:cBhvr>
                                        <p:cTn id="2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
                                            <p:txEl>
                                              <p:pRg st="3" end="3"/>
                                            </p:txEl>
                                          </p:spTgt>
                                        </p:tgtEl>
                                        <p:attrNameLst>
                                          <p:attrName>style.visibility</p:attrName>
                                        </p:attrNameLst>
                                      </p:cBhvr>
                                      <p:to>
                                        <p:strVal val="visible"/>
                                      </p:to>
                                    </p:set>
                                    <p:animEffect transition="in" filter="fade">
                                      <p:cBhvr>
                                        <p:cTn id="32" dur="1000"/>
                                        <p:tgtEl>
                                          <p:spTgt spid="10">
                                            <p:txEl>
                                              <p:pRg st="3" end="3"/>
                                            </p:txEl>
                                          </p:spTgt>
                                        </p:tgtEl>
                                      </p:cBhvr>
                                    </p:animEffect>
                                    <p:anim calcmode="lin" valueType="num">
                                      <p:cBhvr>
                                        <p:cTn id="33"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10">
                                            <p:txEl>
                                              <p:pRg st="3" end="3"/>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animEffect transition="in" filter="fade">
                                      <p:cBhvr>
                                        <p:cTn id="37" dur="1000"/>
                                        <p:tgtEl>
                                          <p:spTgt spid="10">
                                            <p:txEl>
                                              <p:pRg st="4" end="4"/>
                                            </p:txEl>
                                          </p:spTgt>
                                        </p:tgtEl>
                                      </p:cBhvr>
                                    </p:animEffect>
                                    <p:anim calcmode="lin" valueType="num">
                                      <p:cBhvr>
                                        <p:cTn id="38"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652370" y="936514"/>
            <a:ext cx="5629564" cy="690417"/>
          </a:xfrm>
        </p:spPr>
        <p:txBody>
          <a:bodyPr>
            <a:normAutofit fontScale="90000"/>
          </a:bodyPr>
          <a:lstStyle/>
          <a:p>
            <a:r>
              <a:rPr lang="en-US" dirty="0">
                <a:solidFill>
                  <a:srgbClr val="FFFFFF"/>
                </a:solidFill>
              </a:rPr>
              <a:t>Project INTRODUCTION</a:t>
            </a:r>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652370" y="1784337"/>
            <a:ext cx="10887257" cy="5212773"/>
          </a:xfrm>
        </p:spPr>
        <p:txBody>
          <a:bodyPr>
            <a:normAutofit/>
          </a:bodyPr>
          <a:lstStyle/>
          <a:p>
            <a:r>
              <a:rPr lang="en-US" dirty="0"/>
              <a:t>RealCADENCE™ by </a:t>
            </a:r>
            <a:r>
              <a:rPr lang="en-US" dirty="0" err="1"/>
              <a:t>Megavision</a:t>
            </a:r>
            <a:r>
              <a:rPr lang="en-US" dirty="0"/>
              <a:t> Technologies Pvt Ltd  is a SaaS platform that provides real-time insight and visibility to entire organization.</a:t>
            </a:r>
          </a:p>
          <a:p>
            <a:r>
              <a:rPr lang="en-US" dirty="0"/>
              <a:t>Turns strategies, standard operating procedures, checklists, and tasks into real-time actionable and measurable insight across every level of management.</a:t>
            </a:r>
          </a:p>
          <a:p>
            <a:r>
              <a:rPr lang="en-US" dirty="0"/>
              <a:t>Using RealCADENCE™ allowed them to digitize all checklists, removing the need for paperwork and providing an interface for the corporate office to communicate directly with the store.</a:t>
            </a:r>
          </a:p>
          <a:p>
            <a:r>
              <a:rPr lang="en-US" dirty="0"/>
              <a:t>RealCADENCE™ produces a KPI measuring operational execution all location based on scheduled actions.</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4</a:t>
            </a:fld>
            <a:endParaRPr lang="en-US"/>
          </a:p>
        </p:txBody>
      </p:sp>
    </p:spTree>
    <p:extLst>
      <p:ext uri="{BB962C8B-B14F-4D97-AF65-F5344CB8AC3E}">
        <p14:creationId xmlns:p14="http://schemas.microsoft.com/office/powerpoint/2010/main" val="135230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ipe(down)">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wipe(down)">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wipe(down)">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wipe(down)">
                                      <p:cBhvr>
                                        <p:cTn id="27"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8044872" cy="721362"/>
          </a:xfrm>
        </p:spPr>
        <p:txBody>
          <a:bodyPr anchor="b">
            <a:normAutofit fontScale="90000"/>
          </a:bodyPr>
          <a:lstStyle/>
          <a:p>
            <a:r>
              <a:rPr lang="en-US" sz="3600" dirty="0"/>
              <a:t>Conclusion</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443345" y="1084164"/>
            <a:ext cx="11541209" cy="5248374"/>
          </a:xfrm>
        </p:spPr>
        <p:txBody>
          <a:bodyPr>
            <a:normAutofit/>
          </a:bodyPr>
          <a:lstStyle/>
          <a:p>
            <a:pPr marL="0" indent="0">
              <a:lnSpc>
                <a:spcPct val="110000"/>
              </a:lnSpc>
              <a:buNone/>
            </a:pPr>
            <a:r>
              <a:rPr lang="en-US" sz="1800" b="1" dirty="0"/>
              <a:t>RealCADENCE™ has implemented a Key Performance Indicator (KPI) system to measure operational execution across all locations based on scheduled actions. The data analysis has revealed a direct correlation between the KPI and revenue generation.</a:t>
            </a:r>
          </a:p>
          <a:p>
            <a:pPr marL="0" indent="0">
              <a:lnSpc>
                <a:spcPct val="110000"/>
              </a:lnSpc>
              <a:buNone/>
            </a:pPr>
            <a:r>
              <a:rPr lang="en-US" sz="1800" b="1" dirty="0"/>
              <a:t>Locations operating at above 90% operational performance have consistently emerged as the top revenue producers, while those operating around the 70% mark have been the poorest revenue earners. This insight has provided clear guidance on where operational efforts should be focused to increase revenue.</a:t>
            </a:r>
          </a:p>
          <a:p>
            <a:pPr marL="0" indent="0">
              <a:lnSpc>
                <a:spcPct val="110000"/>
              </a:lnSpc>
              <a:buNone/>
            </a:pPr>
            <a:endParaRPr lang="en-US" sz="1800" b="1" dirty="0"/>
          </a:p>
          <a:p>
            <a:pPr marL="0" indent="0">
              <a:lnSpc>
                <a:spcPct val="110000"/>
              </a:lnSpc>
              <a:buNone/>
            </a:pPr>
            <a:r>
              <a:rPr lang="en-US" sz="1800" b="1" dirty="0"/>
              <a:t>To address the performance gaps, the company made strategic decisions to replace store managers whose operational execution remained below 78%.</a:t>
            </a:r>
          </a:p>
          <a:p>
            <a:pPr marL="0" indent="0">
              <a:lnSpc>
                <a:spcPct val="110000"/>
              </a:lnSpc>
              <a:buNone/>
            </a:pPr>
            <a:r>
              <a:rPr lang="en-US" sz="1800" b="1" dirty="0"/>
              <a:t>New managers were appointed after receiving training on the RealCADENCE™ application. These management changes resulted in significant revenue increases of up to 25% for individual locations. Over an 8-week period, the overall operational performance of the entire group improved from 64% to 84%.</a:t>
            </a:r>
          </a:p>
          <a:p>
            <a:pPr marL="0" indent="0">
              <a:lnSpc>
                <a:spcPct val="110000"/>
              </a:lnSpc>
              <a:buNone/>
            </a:pPr>
            <a:endParaRPr lang="en-US" sz="1800" b="1" dirty="0"/>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40</a:t>
            </a:fld>
            <a:endParaRPr lang="en-US"/>
          </a:p>
        </p:txBody>
      </p:sp>
    </p:spTree>
    <p:extLst>
      <p:ext uri="{BB962C8B-B14F-4D97-AF65-F5344CB8AC3E}">
        <p14:creationId xmlns:p14="http://schemas.microsoft.com/office/powerpoint/2010/main" val="323477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 calcmode="lin" valueType="num">
                                      <p:cBhvr additive="base">
                                        <p:cTn id="19"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Effect transition="in" filter="fade">
                                      <p:cBhvr>
                                        <p:cTn id="25" dur="1000"/>
                                        <p:tgtEl>
                                          <p:spTgt spid="10">
                                            <p:txEl>
                                              <p:pRg st="3" end="3"/>
                                            </p:txEl>
                                          </p:spTgt>
                                        </p:tgtEl>
                                      </p:cBhvr>
                                    </p:animEffect>
                                    <p:anim calcmode="lin" valueType="num">
                                      <p:cBhvr>
                                        <p:cTn id="26"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 calcmode="lin" valueType="num">
                                      <p:cBhvr additive="base">
                                        <p:cTn id="32"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8044872" cy="721362"/>
          </a:xfrm>
        </p:spPr>
        <p:txBody>
          <a:bodyPr anchor="b">
            <a:normAutofit fontScale="90000"/>
          </a:bodyPr>
          <a:lstStyle/>
          <a:p>
            <a:r>
              <a:rPr lang="en-US" sz="3600" dirty="0"/>
              <a:t>Conclusion</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443345" y="1084164"/>
            <a:ext cx="11541209" cy="5248374"/>
          </a:xfrm>
        </p:spPr>
        <p:txBody>
          <a:bodyPr>
            <a:normAutofit/>
          </a:bodyPr>
          <a:lstStyle/>
          <a:p>
            <a:pPr marL="0" indent="0">
              <a:lnSpc>
                <a:spcPct val="110000"/>
              </a:lnSpc>
              <a:buNone/>
            </a:pPr>
            <a:r>
              <a:rPr lang="en-US" sz="1800" b="1" dirty="0"/>
              <a:t>By implementing RealCADENCE™ as a management tool, the company has witnessed a significant improvement in operational quality, resulting in substantial revenue gains. </a:t>
            </a:r>
          </a:p>
          <a:p>
            <a:pPr marL="0" indent="0">
              <a:lnSpc>
                <a:spcPct val="110000"/>
              </a:lnSpc>
              <a:buNone/>
            </a:pPr>
            <a:r>
              <a:rPr lang="en-US" sz="1800" b="1" dirty="0"/>
              <a:t>Additionally, the platform has brought about cost savings by reducing travel, paperwork, and training expenses. The company estimates annual paperwork cost savings of $1,200 per location. </a:t>
            </a:r>
          </a:p>
          <a:p>
            <a:pPr marL="0" indent="0">
              <a:lnSpc>
                <a:spcPct val="110000"/>
              </a:lnSpc>
              <a:buNone/>
            </a:pPr>
            <a:r>
              <a:rPr lang="en-US" sz="1800" b="1" dirty="0"/>
              <a:t>The feedback from staff has been overwhelmingly positive, with particular praise given to the user-friendly app, simplified processes compared to the previous diary-based system, and the availability of constant support that provides clear guidance on task requirements.</a:t>
            </a:r>
          </a:p>
          <a:p>
            <a:pPr marL="0" indent="0">
              <a:lnSpc>
                <a:spcPct val="110000"/>
              </a:lnSpc>
              <a:buNone/>
            </a:pPr>
            <a:r>
              <a:rPr lang="en-US" sz="1800" b="1" dirty="0"/>
              <a:t>Overall, RealCADENCE™ has proven to be a valuable tool for enhancing operational performance, driving revenue growth, reducing costs, and fostering a positive user experience within the organization.</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41</a:t>
            </a:fld>
            <a:endParaRPr lang="en-US"/>
          </a:p>
        </p:txBody>
      </p:sp>
    </p:spTree>
    <p:extLst>
      <p:ext uri="{BB962C8B-B14F-4D97-AF65-F5344CB8AC3E}">
        <p14:creationId xmlns:p14="http://schemas.microsoft.com/office/powerpoint/2010/main" val="72087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 calcmode="lin" valueType="num">
                                      <p:cBhvr additive="base">
                                        <p:cTn id="25"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8044872" cy="721362"/>
          </a:xfrm>
        </p:spPr>
        <p:txBody>
          <a:bodyPr anchor="b">
            <a:normAutofit fontScale="90000"/>
          </a:bodyPr>
          <a:lstStyle/>
          <a:p>
            <a:r>
              <a:rPr lang="en-US" sz="3600" dirty="0"/>
              <a:t>Future enhancements</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443345" y="1084164"/>
            <a:ext cx="11541209" cy="5248374"/>
          </a:xfrm>
        </p:spPr>
        <p:txBody>
          <a:bodyPr>
            <a:normAutofit/>
          </a:bodyPr>
          <a:lstStyle/>
          <a:p>
            <a:pPr marL="0" indent="0">
              <a:lnSpc>
                <a:spcPct val="110000"/>
              </a:lnSpc>
              <a:buNone/>
            </a:pPr>
            <a:r>
              <a:rPr lang="en-US" sz="1800" b="1" dirty="0"/>
              <a:t>RealCADENCE™ by </a:t>
            </a:r>
            <a:r>
              <a:rPr lang="en-US" sz="1800" b="1" dirty="0" err="1"/>
              <a:t>Megavision</a:t>
            </a:r>
            <a:r>
              <a:rPr lang="en-US" sz="1800" b="1" dirty="0"/>
              <a:t> Technologies Pvt Ltd  is committed to continuous improvement and innovation. The platform will undergo future enhancements to further enhance its capabilities and provide even greater value to organizations. Here are some potential future enhancements for RealCADENCE™:</a:t>
            </a:r>
          </a:p>
          <a:p>
            <a:pPr marL="342900" indent="-342900">
              <a:lnSpc>
                <a:spcPct val="110000"/>
              </a:lnSpc>
              <a:buFont typeface="+mj-lt"/>
              <a:buAutoNum type="arabicPeriod"/>
            </a:pPr>
            <a:r>
              <a:rPr lang="en-US" sz="1800" b="1" dirty="0"/>
              <a:t>Advanced Analytics</a:t>
            </a:r>
          </a:p>
          <a:p>
            <a:pPr marL="342900" indent="-342900">
              <a:lnSpc>
                <a:spcPct val="110000"/>
              </a:lnSpc>
              <a:buFont typeface="+mj-lt"/>
              <a:buAutoNum type="arabicPeriod"/>
            </a:pPr>
            <a:r>
              <a:rPr lang="en-US" sz="1800" b="1" dirty="0"/>
              <a:t>Machine Learning and AI Integration</a:t>
            </a:r>
          </a:p>
          <a:p>
            <a:pPr marL="342900" indent="-342900">
              <a:lnSpc>
                <a:spcPct val="110000"/>
              </a:lnSpc>
              <a:buFont typeface="+mj-lt"/>
              <a:buAutoNum type="arabicPeriod"/>
            </a:pPr>
            <a:r>
              <a:rPr lang="en-US" sz="1800" b="1" dirty="0"/>
              <a:t>Integration with External Systems</a:t>
            </a:r>
          </a:p>
          <a:p>
            <a:pPr marL="342900" indent="-342900">
              <a:lnSpc>
                <a:spcPct val="110000"/>
              </a:lnSpc>
              <a:buFont typeface="+mj-lt"/>
              <a:buAutoNum type="arabicPeriod"/>
            </a:pPr>
            <a:r>
              <a:rPr lang="en-US" sz="1800" b="1" dirty="0"/>
              <a:t>Mobile App Enhancements</a:t>
            </a:r>
          </a:p>
          <a:p>
            <a:pPr marL="342900" indent="-342900">
              <a:lnSpc>
                <a:spcPct val="110000"/>
              </a:lnSpc>
              <a:buFont typeface="+mj-lt"/>
              <a:buAutoNum type="arabicPeriod"/>
            </a:pPr>
            <a:r>
              <a:rPr lang="en-US" sz="1800" b="1" dirty="0"/>
              <a:t>Customization and Configuration Options</a:t>
            </a:r>
          </a:p>
          <a:p>
            <a:pPr marL="342900" indent="-342900">
              <a:lnSpc>
                <a:spcPct val="110000"/>
              </a:lnSpc>
              <a:buFont typeface="+mj-lt"/>
              <a:buAutoNum type="arabicPeriod"/>
            </a:pPr>
            <a:r>
              <a:rPr lang="en-US" sz="1800" b="1" dirty="0"/>
              <a:t>Enhanced Security and Compliance</a:t>
            </a:r>
          </a:p>
          <a:p>
            <a:pPr marL="342900" indent="-342900">
              <a:lnSpc>
                <a:spcPct val="110000"/>
              </a:lnSpc>
              <a:buFont typeface="+mj-lt"/>
              <a:buAutoNum type="arabicPeriod"/>
            </a:pPr>
            <a:r>
              <a:rPr lang="en-US" sz="1800" b="1" dirty="0"/>
              <a:t>Integration with Internet of Things (IoT) Devices</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42</a:t>
            </a:fld>
            <a:endParaRPr lang="en-US"/>
          </a:p>
        </p:txBody>
      </p:sp>
    </p:spTree>
    <p:extLst>
      <p:ext uri="{BB962C8B-B14F-4D97-AF65-F5344CB8AC3E}">
        <p14:creationId xmlns:p14="http://schemas.microsoft.com/office/powerpoint/2010/main" val="211141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fade">
                                      <p:cBhvr>
                                        <p:cTn id="19" dur="1000"/>
                                        <p:tgtEl>
                                          <p:spTgt spid="10">
                                            <p:txEl>
                                              <p:pRg st="1" end="1"/>
                                            </p:txEl>
                                          </p:spTgt>
                                        </p:tgtEl>
                                      </p:cBhvr>
                                    </p:animEffect>
                                    <p:anim calcmode="lin" valueType="num">
                                      <p:cBhvr>
                                        <p:cTn id="20"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xEl>
                                              <p:pRg st="2" end="2"/>
                                            </p:txEl>
                                          </p:spTgt>
                                        </p:tgtEl>
                                        <p:attrNameLst>
                                          <p:attrName>style.visibility</p:attrName>
                                        </p:attrNameLst>
                                      </p:cBhvr>
                                      <p:to>
                                        <p:strVal val="visible"/>
                                      </p:to>
                                    </p:set>
                                    <p:animEffect transition="in" filter="fade">
                                      <p:cBhvr>
                                        <p:cTn id="26" dur="1000"/>
                                        <p:tgtEl>
                                          <p:spTgt spid="10">
                                            <p:txEl>
                                              <p:pRg st="2" end="2"/>
                                            </p:txEl>
                                          </p:spTgt>
                                        </p:tgtEl>
                                      </p:cBhvr>
                                    </p:animEffect>
                                    <p:anim calcmode="lin" valueType="num">
                                      <p:cBhvr>
                                        <p:cTn id="27"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animEffect transition="in" filter="fade">
                                      <p:cBhvr>
                                        <p:cTn id="33" dur="1000"/>
                                        <p:tgtEl>
                                          <p:spTgt spid="10">
                                            <p:txEl>
                                              <p:pRg st="3" end="3"/>
                                            </p:txEl>
                                          </p:spTgt>
                                        </p:tgtEl>
                                      </p:cBhvr>
                                    </p:animEffect>
                                    <p:anim calcmode="lin" valueType="num">
                                      <p:cBhvr>
                                        <p:cTn id="34"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0">
                                            <p:txEl>
                                              <p:pRg st="4" end="4"/>
                                            </p:txEl>
                                          </p:spTgt>
                                        </p:tgtEl>
                                        <p:attrNameLst>
                                          <p:attrName>style.visibility</p:attrName>
                                        </p:attrNameLst>
                                      </p:cBhvr>
                                      <p:to>
                                        <p:strVal val="visible"/>
                                      </p:to>
                                    </p:set>
                                    <p:animEffect transition="in" filter="fade">
                                      <p:cBhvr>
                                        <p:cTn id="40" dur="1000"/>
                                        <p:tgtEl>
                                          <p:spTgt spid="10">
                                            <p:txEl>
                                              <p:pRg st="4" end="4"/>
                                            </p:txEl>
                                          </p:spTgt>
                                        </p:tgtEl>
                                      </p:cBhvr>
                                    </p:animEffect>
                                    <p:anim calcmode="lin" valueType="num">
                                      <p:cBhvr>
                                        <p:cTn id="41"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0">
                                            <p:txEl>
                                              <p:pRg st="5" end="5"/>
                                            </p:txEl>
                                          </p:spTgt>
                                        </p:tgtEl>
                                        <p:attrNameLst>
                                          <p:attrName>style.visibility</p:attrName>
                                        </p:attrNameLst>
                                      </p:cBhvr>
                                      <p:to>
                                        <p:strVal val="visible"/>
                                      </p:to>
                                    </p:set>
                                    <p:animEffect transition="in" filter="fade">
                                      <p:cBhvr>
                                        <p:cTn id="47" dur="1000"/>
                                        <p:tgtEl>
                                          <p:spTgt spid="10">
                                            <p:txEl>
                                              <p:pRg st="5" end="5"/>
                                            </p:txEl>
                                          </p:spTgt>
                                        </p:tgtEl>
                                      </p:cBhvr>
                                    </p:animEffect>
                                    <p:anim calcmode="lin" valueType="num">
                                      <p:cBhvr>
                                        <p:cTn id="48"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0">
                                            <p:txEl>
                                              <p:pRg st="6" end="6"/>
                                            </p:txEl>
                                          </p:spTgt>
                                        </p:tgtEl>
                                        <p:attrNameLst>
                                          <p:attrName>style.visibility</p:attrName>
                                        </p:attrNameLst>
                                      </p:cBhvr>
                                      <p:to>
                                        <p:strVal val="visible"/>
                                      </p:to>
                                    </p:set>
                                    <p:animEffect transition="in" filter="fade">
                                      <p:cBhvr>
                                        <p:cTn id="54" dur="1000"/>
                                        <p:tgtEl>
                                          <p:spTgt spid="10">
                                            <p:txEl>
                                              <p:pRg st="6" end="6"/>
                                            </p:txEl>
                                          </p:spTgt>
                                        </p:tgtEl>
                                      </p:cBhvr>
                                    </p:animEffect>
                                    <p:anim calcmode="lin" valueType="num">
                                      <p:cBhvr>
                                        <p:cTn id="55"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0">
                                            <p:txEl>
                                              <p:pRg st="7" end="7"/>
                                            </p:txEl>
                                          </p:spTgt>
                                        </p:tgtEl>
                                        <p:attrNameLst>
                                          <p:attrName>style.visibility</p:attrName>
                                        </p:attrNameLst>
                                      </p:cBhvr>
                                      <p:to>
                                        <p:strVal val="visible"/>
                                      </p:to>
                                    </p:set>
                                    <p:animEffect transition="in" filter="fade">
                                      <p:cBhvr>
                                        <p:cTn id="61" dur="1000"/>
                                        <p:tgtEl>
                                          <p:spTgt spid="10">
                                            <p:txEl>
                                              <p:pRg st="7" end="7"/>
                                            </p:txEl>
                                          </p:spTgt>
                                        </p:tgtEl>
                                      </p:cBhvr>
                                    </p:animEffect>
                                    <p:anim calcmode="lin" valueType="num">
                                      <p:cBhvr>
                                        <p:cTn id="62"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63" dur="1000" fill="hold"/>
                                        <p:tgtEl>
                                          <p:spTgt spid="10">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8044872" cy="721362"/>
          </a:xfrm>
        </p:spPr>
        <p:txBody>
          <a:bodyPr anchor="b">
            <a:normAutofit fontScale="90000"/>
          </a:bodyPr>
          <a:lstStyle/>
          <a:p>
            <a:r>
              <a:rPr lang="en-US" sz="3600" dirty="0"/>
              <a:t>References/Bibliography</a:t>
            </a:r>
            <a:endParaRPr lang="en-US" dirty="0"/>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443346" y="1683944"/>
            <a:ext cx="5680364" cy="4811747"/>
          </a:xfrm>
        </p:spPr>
        <p:txBody>
          <a:bodyPr>
            <a:normAutofit/>
          </a:bodyPr>
          <a:lstStyle/>
          <a:p>
            <a:pPr marL="342900" indent="-342900">
              <a:lnSpc>
                <a:spcPct val="110000"/>
              </a:lnSpc>
              <a:buFont typeface="+mj-lt"/>
              <a:buAutoNum type="arabicPeriod"/>
            </a:pPr>
            <a:r>
              <a:rPr lang="en-US" sz="1800" b="1" dirty="0"/>
              <a:t>https://www.Megavision Technologies Pvt Ltd .com/</a:t>
            </a:r>
          </a:p>
          <a:p>
            <a:pPr marL="342900" indent="-342900">
              <a:lnSpc>
                <a:spcPct val="110000"/>
              </a:lnSpc>
              <a:buFont typeface="+mj-lt"/>
              <a:buAutoNum type="arabicPeriod"/>
            </a:pPr>
            <a:r>
              <a:rPr lang="en-US" sz="1800" b="1" dirty="0"/>
              <a:t>https://confluencepage.com/</a:t>
            </a:r>
          </a:p>
          <a:p>
            <a:pPr marL="342900" indent="-342900">
              <a:lnSpc>
                <a:spcPct val="110000"/>
              </a:lnSpc>
              <a:buFont typeface="+mj-lt"/>
              <a:buAutoNum type="arabicPeriod"/>
            </a:pPr>
            <a:r>
              <a:rPr lang="en-US" sz="1800" b="1" dirty="0"/>
              <a:t>https://Megavision Technologies Pvt Ltd wiki.com/</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43</a:t>
            </a:fld>
            <a:endParaRPr lang="en-US"/>
          </a:p>
        </p:txBody>
      </p:sp>
    </p:spTree>
    <p:extLst>
      <p:ext uri="{BB962C8B-B14F-4D97-AF65-F5344CB8AC3E}">
        <p14:creationId xmlns:p14="http://schemas.microsoft.com/office/powerpoint/2010/main" val="326315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1000"/>
                                        <p:tgtEl>
                                          <p:spTgt spid="10">
                                            <p:txEl>
                                              <p:pRg st="1" end="1"/>
                                            </p:txEl>
                                          </p:spTgt>
                                        </p:tgtEl>
                                      </p:cBhvr>
                                    </p:animEffect>
                                    <p:anim calcmode="lin" valueType="num">
                                      <p:cBhvr>
                                        <p:cTn id="1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1000"/>
                                        <p:tgtEl>
                                          <p:spTgt spid="10">
                                            <p:txEl>
                                              <p:pRg st="2" end="2"/>
                                            </p:txEl>
                                          </p:spTgt>
                                        </p:tgtEl>
                                      </p:cBhvr>
                                    </p:animEffect>
                                    <p:anim calcmode="lin" valueType="num">
                                      <p:cBhvr>
                                        <p:cTn id="23"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44</a:t>
            </a:fld>
            <a:endParaRPr lang="en-US"/>
          </a:p>
        </p:txBody>
      </p:sp>
      <p:pic>
        <p:nvPicPr>
          <p:cNvPr id="9" name="Picture 8" descr="A blue text on a white background&#10;&#10;Description automatically generated with medium confidence">
            <a:extLst>
              <a:ext uri="{FF2B5EF4-FFF2-40B4-BE49-F238E27FC236}">
                <a16:creationId xmlns:a16="http://schemas.microsoft.com/office/drawing/2014/main" id="{3B4A1D6D-9207-6F3A-9DB8-336E46455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571500"/>
            <a:ext cx="7620000" cy="5715000"/>
          </a:xfrm>
          <a:prstGeom prst="rect">
            <a:avLst/>
          </a:prstGeom>
        </p:spPr>
      </p:pic>
    </p:spTree>
    <p:extLst>
      <p:ext uri="{BB962C8B-B14F-4D97-AF65-F5344CB8AC3E}">
        <p14:creationId xmlns:p14="http://schemas.microsoft.com/office/powerpoint/2010/main" val="285999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652370" y="160337"/>
            <a:ext cx="5629564" cy="690417"/>
          </a:xfrm>
        </p:spPr>
        <p:txBody>
          <a:bodyPr>
            <a:normAutofit fontScale="90000"/>
          </a:bodyPr>
          <a:lstStyle/>
          <a:p>
            <a:r>
              <a:rPr lang="en-US" dirty="0">
                <a:solidFill>
                  <a:srgbClr val="FFFFFF"/>
                </a:solidFill>
              </a:rPr>
              <a:t>OBJECTIVE</a:t>
            </a:r>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5754255" y="997527"/>
            <a:ext cx="5785372" cy="5237018"/>
          </a:xfrm>
        </p:spPr>
        <p:txBody>
          <a:bodyPr>
            <a:normAutofit/>
          </a:bodyPr>
          <a:lstStyle/>
          <a:p>
            <a:pPr marL="0" indent="0">
              <a:buNone/>
            </a:pPr>
            <a:r>
              <a:rPr lang="en-US" dirty="0"/>
              <a:t>The objectives are as follows:</a:t>
            </a:r>
          </a:p>
          <a:p>
            <a:r>
              <a:rPr lang="en-US" dirty="0"/>
              <a:t>Digitize work diary and checklists.</a:t>
            </a:r>
          </a:p>
          <a:p>
            <a:r>
              <a:rPr lang="en-US" dirty="0"/>
              <a:t>Provide all team members with the details of tasks to be completed, by when, and to what standard.</a:t>
            </a:r>
          </a:p>
          <a:p>
            <a:r>
              <a:rPr lang="en-US" dirty="0"/>
              <a:t>Enable real-time two-way communication between stores/ground level and management.</a:t>
            </a:r>
          </a:p>
          <a:p>
            <a:r>
              <a:rPr lang="en-US" dirty="0"/>
              <a:t>Reduce management, travel and print costs.</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5</a:t>
            </a:fld>
            <a:endParaRPr lang="en-US"/>
          </a:p>
        </p:txBody>
      </p:sp>
      <p:pic>
        <p:nvPicPr>
          <p:cNvPr id="3" name="Picture 2" descr="A picture containing graphics, screenshot, circle, graphic design&#10;&#10;Description automatically generated">
            <a:extLst>
              <a:ext uri="{FF2B5EF4-FFF2-40B4-BE49-F238E27FC236}">
                <a16:creationId xmlns:a16="http://schemas.microsoft.com/office/drawing/2014/main" id="{309779F5-8C8E-EDCE-EEF8-883D7B7E2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416" y="371475"/>
            <a:ext cx="4991100" cy="6486525"/>
          </a:xfrm>
          <a:prstGeom prst="rect">
            <a:avLst/>
          </a:prstGeom>
        </p:spPr>
      </p:pic>
    </p:spTree>
    <p:extLst>
      <p:ext uri="{BB962C8B-B14F-4D97-AF65-F5344CB8AC3E}">
        <p14:creationId xmlns:p14="http://schemas.microsoft.com/office/powerpoint/2010/main" val="75872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barn(inVertical)">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fade">
                                      <p:cBhvr>
                                        <p:cTn id="25" dur="1000"/>
                                        <p:tgtEl>
                                          <p:spTgt spid="10">
                                            <p:txEl>
                                              <p:pRg st="1" end="1"/>
                                            </p:txEl>
                                          </p:spTgt>
                                        </p:tgtEl>
                                      </p:cBhvr>
                                    </p:animEffect>
                                    <p:anim calcmode="lin" valueType="num">
                                      <p:cBhvr>
                                        <p:cTn id="26"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0">
                                            <p:txEl>
                                              <p:pRg st="2" end="2"/>
                                            </p:txEl>
                                          </p:spTgt>
                                        </p:tgtEl>
                                        <p:attrNameLst>
                                          <p:attrName>style.visibility</p:attrName>
                                        </p:attrNameLst>
                                      </p:cBhvr>
                                      <p:to>
                                        <p:strVal val="visible"/>
                                      </p:to>
                                    </p:set>
                                    <p:animEffect transition="in" filter="fade">
                                      <p:cBhvr>
                                        <p:cTn id="32" dur="1000"/>
                                        <p:tgtEl>
                                          <p:spTgt spid="10">
                                            <p:txEl>
                                              <p:pRg st="2" end="2"/>
                                            </p:txEl>
                                          </p:spTgt>
                                        </p:tgtEl>
                                      </p:cBhvr>
                                    </p:animEffect>
                                    <p:anim calcmode="lin" valueType="num">
                                      <p:cBhvr>
                                        <p:cTn id="33"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
                                            <p:txEl>
                                              <p:pRg st="3" end="3"/>
                                            </p:txEl>
                                          </p:spTgt>
                                        </p:tgtEl>
                                        <p:attrNameLst>
                                          <p:attrName>style.visibility</p:attrName>
                                        </p:attrNameLst>
                                      </p:cBhvr>
                                      <p:to>
                                        <p:strVal val="visible"/>
                                      </p:to>
                                    </p:set>
                                    <p:animEffect transition="in" filter="fade">
                                      <p:cBhvr>
                                        <p:cTn id="39" dur="1000"/>
                                        <p:tgtEl>
                                          <p:spTgt spid="10">
                                            <p:txEl>
                                              <p:pRg st="3" end="3"/>
                                            </p:txEl>
                                          </p:spTgt>
                                        </p:tgtEl>
                                      </p:cBhvr>
                                    </p:animEffect>
                                    <p:anim calcmode="lin" valueType="num">
                                      <p:cBhvr>
                                        <p:cTn id="40"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41"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0">
                                            <p:txEl>
                                              <p:pRg st="4" end="4"/>
                                            </p:txEl>
                                          </p:spTgt>
                                        </p:tgtEl>
                                        <p:attrNameLst>
                                          <p:attrName>style.visibility</p:attrName>
                                        </p:attrNameLst>
                                      </p:cBhvr>
                                      <p:to>
                                        <p:strVal val="visible"/>
                                      </p:to>
                                    </p:set>
                                    <p:animEffect transition="in" filter="fade">
                                      <p:cBhvr>
                                        <p:cTn id="46" dur="1000"/>
                                        <p:tgtEl>
                                          <p:spTgt spid="10">
                                            <p:txEl>
                                              <p:pRg st="4" end="4"/>
                                            </p:txEl>
                                          </p:spTgt>
                                        </p:tgtEl>
                                      </p:cBhvr>
                                    </p:animEffect>
                                    <p:anim calcmode="lin" valueType="num">
                                      <p:cBhvr>
                                        <p:cTn id="47"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48"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9779F5-8C8E-EDCE-EEF8-883D7B7E24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09522" y="850754"/>
            <a:ext cx="5475033" cy="5481784"/>
          </a:xfrm>
          <a:prstGeom prst="rect">
            <a:avLst/>
          </a:prstGeom>
        </p:spPr>
      </p:pic>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652370" y="160337"/>
            <a:ext cx="5629564" cy="690417"/>
          </a:xfrm>
        </p:spPr>
        <p:txBody>
          <a:bodyPr>
            <a:normAutofit fontScale="90000"/>
          </a:bodyPr>
          <a:lstStyle/>
          <a:p>
            <a:r>
              <a:rPr lang="en-US" dirty="0">
                <a:solidFill>
                  <a:srgbClr val="FFFFFF"/>
                </a:solidFill>
              </a:rPr>
              <a:t>PROBLEM STATEMENT</a:t>
            </a:r>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738909" y="1095520"/>
            <a:ext cx="6672063" cy="5237018"/>
          </a:xfrm>
        </p:spPr>
        <p:txBody>
          <a:bodyPr>
            <a:normAutofit lnSpcReduction="10000"/>
          </a:bodyPr>
          <a:lstStyle/>
          <a:p>
            <a:pPr marL="457200" indent="-457200">
              <a:buFont typeface="+mj-lt"/>
              <a:buAutoNum type="arabicPeriod"/>
            </a:pPr>
            <a:r>
              <a:rPr lang="en-US" dirty="0"/>
              <a:t>Lack of real-time insight and visibility across the organization.</a:t>
            </a:r>
          </a:p>
          <a:p>
            <a:pPr marL="457200" indent="-457200">
              <a:buFont typeface="+mj-lt"/>
              <a:buAutoNum type="arabicPeriod"/>
            </a:pPr>
            <a:r>
              <a:rPr lang="en-US" dirty="0"/>
              <a:t>The absence of measurement and actionable insights.</a:t>
            </a:r>
          </a:p>
          <a:p>
            <a:pPr marL="457200" indent="-457200">
              <a:buFont typeface="+mj-lt"/>
              <a:buAutoNum type="arabicPeriod"/>
            </a:pPr>
            <a:r>
              <a:rPr lang="en-US" dirty="0"/>
              <a:t>Challenges result in operational inefficiencies, communication gaps, and missed opportunities for growth.</a:t>
            </a:r>
          </a:p>
          <a:p>
            <a:pPr marL="457200" indent="-457200">
              <a:buFont typeface="+mj-lt"/>
              <a:buAutoNum type="arabicPeriod"/>
            </a:pPr>
            <a:r>
              <a:rPr lang="en-US" dirty="0"/>
              <a:t>Time-consuming communication between corporate offices and various locations.</a:t>
            </a:r>
          </a:p>
          <a:p>
            <a:pPr marL="457200" indent="-457200">
              <a:buFont typeface="+mj-lt"/>
              <a:buAutoNum type="arabicPeriod"/>
            </a:pPr>
            <a:r>
              <a:rPr lang="en-US" dirty="0"/>
              <a:t>Traditional methods further exacerbate the problem.</a:t>
            </a:r>
          </a:p>
          <a:p>
            <a:pPr marL="457200" indent="-457200">
              <a:buFont typeface="+mj-lt"/>
              <a:buAutoNum type="arabicPeriod"/>
            </a:pPr>
            <a:r>
              <a:rPr lang="en-US" dirty="0"/>
              <a:t>Hampers productivity.</a:t>
            </a:r>
          </a:p>
          <a:p>
            <a:pPr marL="457200" indent="-457200">
              <a:buFont typeface="+mj-lt"/>
              <a:buAutoNum type="arabicPeriod"/>
            </a:pPr>
            <a:r>
              <a:rPr lang="en-US" dirty="0"/>
              <a:t>Creates room for Errors &amp; Delays in communication &amp; Execution.</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6</a:t>
            </a:fld>
            <a:endParaRPr lang="en-US"/>
          </a:p>
        </p:txBody>
      </p:sp>
    </p:spTree>
    <p:extLst>
      <p:ext uri="{BB962C8B-B14F-4D97-AF65-F5344CB8AC3E}">
        <p14:creationId xmlns:p14="http://schemas.microsoft.com/office/powerpoint/2010/main" val="221072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1000"/>
                                        <p:tgtEl>
                                          <p:spTgt spid="10">
                                            <p:txEl>
                                              <p:pRg st="0" end="0"/>
                                            </p:txEl>
                                          </p:spTgt>
                                        </p:tgtEl>
                                      </p:cBhvr>
                                    </p:animEffect>
                                    <p:anim calcmode="lin" valueType="num">
                                      <p:cBhvr>
                                        <p:cTn id="20"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xEl>
                                              <p:pRg st="1" end="1"/>
                                            </p:txEl>
                                          </p:spTgt>
                                        </p:tgtEl>
                                        <p:attrNameLst>
                                          <p:attrName>style.visibility</p:attrName>
                                        </p:attrNameLst>
                                      </p:cBhvr>
                                      <p:to>
                                        <p:strVal val="visible"/>
                                      </p:to>
                                    </p:set>
                                    <p:animEffect transition="in" filter="fade">
                                      <p:cBhvr>
                                        <p:cTn id="26" dur="1000"/>
                                        <p:tgtEl>
                                          <p:spTgt spid="10">
                                            <p:txEl>
                                              <p:pRg st="1" end="1"/>
                                            </p:txEl>
                                          </p:spTgt>
                                        </p:tgtEl>
                                      </p:cBhvr>
                                    </p:animEffect>
                                    <p:anim calcmode="lin" valueType="num">
                                      <p:cBhvr>
                                        <p:cTn id="27"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animEffect transition="in" filter="fade">
                                      <p:cBhvr>
                                        <p:cTn id="33" dur="1000"/>
                                        <p:tgtEl>
                                          <p:spTgt spid="10">
                                            <p:txEl>
                                              <p:pRg st="2" end="2"/>
                                            </p:txEl>
                                          </p:spTgt>
                                        </p:tgtEl>
                                      </p:cBhvr>
                                    </p:animEffect>
                                    <p:anim calcmode="lin" valueType="num">
                                      <p:cBhvr>
                                        <p:cTn id="34"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0">
                                            <p:txEl>
                                              <p:pRg st="3" end="3"/>
                                            </p:txEl>
                                          </p:spTgt>
                                        </p:tgtEl>
                                        <p:attrNameLst>
                                          <p:attrName>style.visibility</p:attrName>
                                        </p:attrNameLst>
                                      </p:cBhvr>
                                      <p:to>
                                        <p:strVal val="visible"/>
                                      </p:to>
                                    </p:set>
                                    <p:animEffect transition="in" filter="fade">
                                      <p:cBhvr>
                                        <p:cTn id="40" dur="1000"/>
                                        <p:tgtEl>
                                          <p:spTgt spid="10">
                                            <p:txEl>
                                              <p:pRg st="3" end="3"/>
                                            </p:txEl>
                                          </p:spTgt>
                                        </p:tgtEl>
                                      </p:cBhvr>
                                    </p:animEffect>
                                    <p:anim calcmode="lin" valueType="num">
                                      <p:cBhvr>
                                        <p:cTn id="41"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0">
                                            <p:txEl>
                                              <p:pRg st="4" end="4"/>
                                            </p:txEl>
                                          </p:spTgt>
                                        </p:tgtEl>
                                        <p:attrNameLst>
                                          <p:attrName>style.visibility</p:attrName>
                                        </p:attrNameLst>
                                      </p:cBhvr>
                                      <p:to>
                                        <p:strVal val="visible"/>
                                      </p:to>
                                    </p:set>
                                    <p:animEffect transition="in" filter="fade">
                                      <p:cBhvr>
                                        <p:cTn id="47" dur="1000"/>
                                        <p:tgtEl>
                                          <p:spTgt spid="10">
                                            <p:txEl>
                                              <p:pRg st="4" end="4"/>
                                            </p:txEl>
                                          </p:spTgt>
                                        </p:tgtEl>
                                      </p:cBhvr>
                                    </p:animEffect>
                                    <p:anim calcmode="lin" valueType="num">
                                      <p:cBhvr>
                                        <p:cTn id="48"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0">
                                            <p:txEl>
                                              <p:pRg st="5" end="5"/>
                                            </p:txEl>
                                          </p:spTgt>
                                        </p:tgtEl>
                                        <p:attrNameLst>
                                          <p:attrName>style.visibility</p:attrName>
                                        </p:attrNameLst>
                                      </p:cBhvr>
                                      <p:to>
                                        <p:strVal val="visible"/>
                                      </p:to>
                                    </p:set>
                                    <p:animEffect transition="in" filter="fade">
                                      <p:cBhvr>
                                        <p:cTn id="54" dur="1000"/>
                                        <p:tgtEl>
                                          <p:spTgt spid="10">
                                            <p:txEl>
                                              <p:pRg st="5" end="5"/>
                                            </p:txEl>
                                          </p:spTgt>
                                        </p:tgtEl>
                                      </p:cBhvr>
                                    </p:animEffect>
                                    <p:anim calcmode="lin" valueType="num">
                                      <p:cBhvr>
                                        <p:cTn id="55"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56" dur="10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0">
                                            <p:txEl>
                                              <p:pRg st="6" end="6"/>
                                            </p:txEl>
                                          </p:spTgt>
                                        </p:tgtEl>
                                        <p:attrNameLst>
                                          <p:attrName>style.visibility</p:attrName>
                                        </p:attrNameLst>
                                      </p:cBhvr>
                                      <p:to>
                                        <p:strVal val="visible"/>
                                      </p:to>
                                    </p:set>
                                    <p:animEffect transition="in" filter="fade">
                                      <p:cBhvr>
                                        <p:cTn id="61" dur="1000"/>
                                        <p:tgtEl>
                                          <p:spTgt spid="10">
                                            <p:txEl>
                                              <p:pRg st="6" end="6"/>
                                            </p:txEl>
                                          </p:spTgt>
                                        </p:tgtEl>
                                      </p:cBhvr>
                                    </p:animEffect>
                                    <p:anim calcmode="lin" valueType="num">
                                      <p:cBhvr>
                                        <p:cTn id="62"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63" dur="10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9779F5-8C8E-EDCE-EEF8-883D7B7E24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632108" y="2641601"/>
            <a:ext cx="8804122" cy="3544516"/>
          </a:xfrm>
          <a:prstGeom prst="rect">
            <a:avLst/>
          </a:prstGeom>
        </p:spPr>
      </p:pic>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738909" y="949099"/>
            <a:ext cx="7263194" cy="690417"/>
          </a:xfrm>
        </p:spPr>
        <p:txBody>
          <a:bodyPr>
            <a:normAutofit fontScale="90000"/>
          </a:bodyPr>
          <a:lstStyle/>
          <a:p>
            <a:r>
              <a:rPr lang="en-US" dirty="0">
                <a:solidFill>
                  <a:srgbClr val="FFFFFF"/>
                </a:solidFill>
              </a:rPr>
              <a:t>Review of Scope by Industry</a:t>
            </a:r>
          </a:p>
        </p:txBody>
      </p:sp>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738909" y="1914227"/>
            <a:ext cx="6672063" cy="5237018"/>
          </a:xfrm>
        </p:spPr>
        <p:txBody>
          <a:bodyPr>
            <a:normAutofit/>
          </a:bodyPr>
          <a:lstStyle/>
          <a:p>
            <a:pPr marL="0" indent="0">
              <a:buNone/>
            </a:pPr>
            <a:r>
              <a:rPr lang="en-US" dirty="0"/>
              <a:t>The scope of RealCADENCE™ by </a:t>
            </a:r>
            <a:r>
              <a:rPr lang="en-US" dirty="0" err="1"/>
              <a:t>Megavision</a:t>
            </a:r>
            <a:r>
              <a:rPr lang="en-US" dirty="0"/>
              <a:t> Technologies Pvt Ltd  has received positive reviews across various industries. Here is a review of its scope in different sectors:</a:t>
            </a:r>
          </a:p>
          <a:p>
            <a:pPr marL="457200" indent="-457200">
              <a:buFont typeface="+mj-lt"/>
              <a:buAutoNum type="arabicPeriod"/>
            </a:pPr>
            <a:r>
              <a:rPr lang="en-US" dirty="0"/>
              <a:t>Retail Industry</a:t>
            </a:r>
          </a:p>
          <a:p>
            <a:pPr marL="457200" indent="-457200">
              <a:buFont typeface="+mj-lt"/>
              <a:buAutoNum type="arabicPeriod"/>
            </a:pPr>
            <a:r>
              <a:rPr lang="en-US" dirty="0"/>
              <a:t>Hospitality Industry</a:t>
            </a:r>
          </a:p>
          <a:p>
            <a:pPr marL="457200" indent="-457200">
              <a:buFont typeface="+mj-lt"/>
              <a:buAutoNum type="arabicPeriod"/>
            </a:pPr>
            <a:r>
              <a:rPr lang="en-US" dirty="0"/>
              <a:t>Manufacturing Industry</a:t>
            </a:r>
          </a:p>
          <a:p>
            <a:pPr marL="457200" indent="-457200">
              <a:buFont typeface="+mj-lt"/>
              <a:buAutoNum type="arabicPeriod"/>
            </a:pPr>
            <a:r>
              <a:rPr lang="en-US" dirty="0"/>
              <a:t>Healthcare Industry</a:t>
            </a:r>
          </a:p>
          <a:p>
            <a:pPr marL="0" indent="0">
              <a:buNone/>
            </a:pPr>
            <a:endParaRPr lang="en-US" dirty="0"/>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lstStyle/>
          <a:p>
            <a:pPr>
              <a:spcAft>
                <a:spcPts val="600"/>
              </a:spcAft>
            </a:pPr>
            <a:fld id="{45C5C030-0550-4584-9C82-E35DF7DBC581}" type="slidenum">
              <a:rPr lang="en-US" smtClean="0"/>
              <a:pPr>
                <a:spcAft>
                  <a:spcPts val="600"/>
                </a:spcAft>
              </a:pPr>
              <a:t>7</a:t>
            </a:fld>
            <a:endParaRPr lang="en-US"/>
          </a:p>
        </p:txBody>
      </p:sp>
    </p:spTree>
    <p:extLst>
      <p:ext uri="{BB962C8B-B14F-4D97-AF65-F5344CB8AC3E}">
        <p14:creationId xmlns:p14="http://schemas.microsoft.com/office/powerpoint/2010/main" val="1053955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circle(in)">
                                      <p:cBhvr>
                                        <p:cTn id="17" dur="20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barn(inVertical)">
                                      <p:cBhvr>
                                        <p:cTn id="22" dur="5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barn(inVertical)">
                                      <p:cBhvr>
                                        <p:cTn id="27" dur="500"/>
                                        <p:tgtEl>
                                          <p:spTgt spid="10">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0">
                                            <p:txEl>
                                              <p:pRg st="3" end="3"/>
                                            </p:txEl>
                                          </p:spTgt>
                                        </p:tgtEl>
                                        <p:attrNameLst>
                                          <p:attrName>style.visibility</p:attrName>
                                        </p:attrNameLst>
                                      </p:cBhvr>
                                      <p:to>
                                        <p:strVal val="visible"/>
                                      </p:to>
                                    </p:set>
                                    <p:animEffect transition="in" filter="barn(inVertical)">
                                      <p:cBhvr>
                                        <p:cTn id="32" dur="500"/>
                                        <p:tgtEl>
                                          <p:spTgt spid="10">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animEffect transition="in" filter="barn(inVertical)">
                                      <p:cBhvr>
                                        <p:cTn id="3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8044872" cy="721362"/>
          </a:xfrm>
        </p:spPr>
        <p:txBody>
          <a:bodyPr anchor="b">
            <a:normAutofit fontScale="90000"/>
          </a:bodyPr>
          <a:lstStyle/>
          <a:p>
            <a:r>
              <a:rPr lang="en-US" dirty="0"/>
              <a:t>Review of Scope by Industry</a:t>
            </a:r>
          </a:p>
        </p:txBody>
      </p:sp>
      <p:pic>
        <p:nvPicPr>
          <p:cNvPr id="4" name="Picture 3" descr="A picture containing text, font, drawing, design&#10;&#10;Description automatically generated">
            <a:extLst>
              <a:ext uri="{FF2B5EF4-FFF2-40B4-BE49-F238E27FC236}">
                <a16:creationId xmlns:a16="http://schemas.microsoft.com/office/drawing/2014/main" id="{769453DA-9F6E-6653-0F40-FEB1954D9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6814" y="1510137"/>
            <a:ext cx="6059542" cy="4665846"/>
          </a:xfrm>
          <a:prstGeom prst="rect">
            <a:avLst/>
          </a:prstGeom>
          <a:noFill/>
        </p:spPr>
      </p:pic>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443346" y="1377394"/>
            <a:ext cx="5680364" cy="4642033"/>
          </a:xfrm>
        </p:spPr>
        <p:txBody>
          <a:bodyPr>
            <a:normAutofit/>
          </a:bodyPr>
          <a:lstStyle/>
          <a:p>
            <a:pPr marL="0" indent="0" algn="ctr">
              <a:lnSpc>
                <a:spcPct val="110000"/>
              </a:lnSpc>
              <a:buNone/>
            </a:pPr>
            <a:r>
              <a:rPr lang="en-US" sz="1800" b="1" dirty="0"/>
              <a:t>Retail Industry</a:t>
            </a:r>
          </a:p>
          <a:p>
            <a:pPr marL="0" indent="0">
              <a:lnSpc>
                <a:spcPct val="110000"/>
              </a:lnSpc>
              <a:buNone/>
            </a:pPr>
            <a:r>
              <a:rPr lang="en-US" sz="1400" dirty="0"/>
              <a:t>RealCADENCE™ has proven to be a game-changer for retail organizations.</a:t>
            </a:r>
          </a:p>
          <a:p>
            <a:pPr marL="0" indent="0">
              <a:lnSpc>
                <a:spcPct val="110000"/>
              </a:lnSpc>
              <a:buNone/>
            </a:pPr>
            <a:r>
              <a:rPr lang="en-US" sz="1400" dirty="0"/>
              <a:t>It enables real-time visibility into multiple store locations, allowing managers/management to monitor operations, track compliance with standard operating procedures, and communicate efficiently with stores.</a:t>
            </a:r>
          </a:p>
          <a:p>
            <a:pPr marL="0" indent="0">
              <a:lnSpc>
                <a:spcPct val="110000"/>
              </a:lnSpc>
              <a:buNone/>
            </a:pPr>
            <a:r>
              <a:rPr lang="en-US" sz="1400" dirty="0"/>
              <a:t>The digitization of checklists and tasks, resulting in streamlined processes and improved efficiency. </a:t>
            </a:r>
          </a:p>
          <a:p>
            <a:pPr marL="0" indent="0">
              <a:lnSpc>
                <a:spcPct val="110000"/>
              </a:lnSpc>
              <a:buNone/>
            </a:pPr>
            <a:r>
              <a:rPr lang="en-US" sz="1400" dirty="0"/>
              <a:t>Overall, RealCADENCE™ has significantly enhanced operational performance and contributed to increased revenue in the retail industry.</a:t>
            </a:r>
          </a:p>
        </p:txBody>
      </p:sp>
      <p:sp>
        <p:nvSpPr>
          <p:cNvPr id="21" name="Date Placeholder 5">
            <a:extLst>
              <a:ext uri="{FF2B5EF4-FFF2-40B4-BE49-F238E27FC236}">
                <a16:creationId xmlns:a16="http://schemas.microsoft.com/office/drawing/2014/main" id="{9685E2DE-C367-4196-9494-7803215E481A}"/>
              </a:ext>
            </a:extLst>
          </p:cNvPr>
          <p:cNvSpPr>
            <a:spLocks noGrp="1"/>
          </p:cNvSpPr>
          <p:nvPr>
            <p:ph type="dt" sz="half" idx="10"/>
          </p:nvPr>
        </p:nvSpPr>
        <p:spPr>
          <a:xfrm>
            <a:off x="652371" y="6332538"/>
            <a:ext cx="3006492" cy="365125"/>
          </a:xfrm>
        </p:spPr>
        <p:txBody>
          <a:bodyPr/>
          <a:lstStyle/>
          <a:p>
            <a:pPr>
              <a:spcAft>
                <a:spcPts val="600"/>
              </a:spcAft>
            </a:pPr>
            <a:fld id="{D15D50BD-7FAD-4208-A604-F83E692E6FF8}" type="datetime1">
              <a:rPr lang="en-US" smtClean="0"/>
              <a:pPr>
                <a:spcAft>
                  <a:spcPts val="600"/>
                </a:spcAft>
              </a:pPr>
              <a:t>6/23/2025</a:t>
            </a:fld>
            <a:endParaRPr lang="en-US" dirty="0"/>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8</a:t>
            </a:fld>
            <a:endParaRPr lang="en-US"/>
          </a:p>
        </p:txBody>
      </p:sp>
    </p:spTree>
    <p:extLst>
      <p:ext uri="{BB962C8B-B14F-4D97-AF65-F5344CB8AC3E}">
        <p14:creationId xmlns:p14="http://schemas.microsoft.com/office/powerpoint/2010/main" val="344989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additive="base">
                                        <p:cTn id="1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1000"/>
                                        <p:tgtEl>
                                          <p:spTgt spid="10">
                                            <p:txEl>
                                              <p:pRg st="1" end="1"/>
                                            </p:txEl>
                                          </p:spTgt>
                                        </p:tgtEl>
                                      </p:cBhvr>
                                    </p:animEffect>
                                    <p:anim calcmode="lin" valueType="num">
                                      <p:cBhvr>
                                        <p:cTn id="21"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1000"/>
                                        <p:tgtEl>
                                          <p:spTgt spid="10">
                                            <p:txEl>
                                              <p:pRg st="2" end="2"/>
                                            </p:txEl>
                                          </p:spTgt>
                                        </p:tgtEl>
                                      </p:cBhvr>
                                    </p:animEffect>
                                    <p:anim calcmode="lin" valueType="num">
                                      <p:cBhvr>
                                        <p:cTn id="2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
                                            <p:txEl>
                                              <p:pRg st="3" end="3"/>
                                            </p:txEl>
                                          </p:spTgt>
                                        </p:tgtEl>
                                        <p:attrNameLst>
                                          <p:attrName>style.visibility</p:attrName>
                                        </p:attrNameLst>
                                      </p:cBhvr>
                                      <p:to>
                                        <p:strVal val="visible"/>
                                      </p:to>
                                    </p:set>
                                    <p:animEffect transition="in" filter="fade">
                                      <p:cBhvr>
                                        <p:cTn id="34" dur="1000"/>
                                        <p:tgtEl>
                                          <p:spTgt spid="10">
                                            <p:txEl>
                                              <p:pRg st="3" end="3"/>
                                            </p:txEl>
                                          </p:spTgt>
                                        </p:tgtEl>
                                      </p:cBhvr>
                                    </p:animEffect>
                                    <p:anim calcmode="lin" valueType="num">
                                      <p:cBhvr>
                                        <p:cTn id="35"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6"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animEffect transition="in" filter="fade">
                                      <p:cBhvr>
                                        <p:cTn id="41" dur="1000"/>
                                        <p:tgtEl>
                                          <p:spTgt spid="10">
                                            <p:txEl>
                                              <p:pRg st="4" end="4"/>
                                            </p:txEl>
                                          </p:spTgt>
                                        </p:tgtEl>
                                      </p:cBhvr>
                                    </p:animEffect>
                                    <p:anim calcmode="lin" valueType="num">
                                      <p:cBhvr>
                                        <p:cTn id="42"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514D9F-5747-4408-922C-FC21E7909527}"/>
              </a:ext>
            </a:extLst>
          </p:cNvPr>
          <p:cNvSpPr>
            <a:spLocks noGrp="1"/>
          </p:cNvSpPr>
          <p:nvPr>
            <p:ph type="title"/>
          </p:nvPr>
        </p:nvSpPr>
        <p:spPr>
          <a:xfrm>
            <a:off x="443346" y="277091"/>
            <a:ext cx="8044872" cy="721362"/>
          </a:xfrm>
        </p:spPr>
        <p:txBody>
          <a:bodyPr anchor="b">
            <a:normAutofit fontScale="90000"/>
          </a:bodyPr>
          <a:lstStyle/>
          <a:p>
            <a:r>
              <a:rPr lang="en-US" dirty="0"/>
              <a:t>Review of Scope by Industry</a:t>
            </a:r>
          </a:p>
        </p:txBody>
      </p:sp>
      <p:pic>
        <p:nvPicPr>
          <p:cNvPr id="4" name="Picture 3">
            <a:extLst>
              <a:ext uri="{FF2B5EF4-FFF2-40B4-BE49-F238E27FC236}">
                <a16:creationId xmlns:a16="http://schemas.microsoft.com/office/drawing/2014/main" id="{769453DA-9F6E-6653-0F40-FEB1954D9F2D}"/>
              </a:ext>
            </a:extLst>
          </p:cNvPr>
          <p:cNvPicPr>
            <a:picLocks noChangeAspect="1"/>
          </p:cNvPicPr>
          <p:nvPr/>
        </p:nvPicPr>
        <p:blipFill rotWithShape="1">
          <a:blip r:embed="rId2">
            <a:extLst>
              <a:ext uri="{28A0092B-C50C-407E-A947-70E740481C1C}">
                <a14:useLocalDpi xmlns:a14="http://schemas.microsoft.com/office/drawing/2010/main" val="0"/>
              </a:ext>
            </a:extLst>
          </a:blip>
          <a:srcRect l="15230" r="12020"/>
          <a:stretch/>
        </p:blipFill>
        <p:spPr>
          <a:xfrm>
            <a:off x="5846617" y="1377394"/>
            <a:ext cx="6225310" cy="4813343"/>
          </a:xfrm>
          <a:prstGeom prst="rect">
            <a:avLst/>
          </a:prstGeom>
          <a:noFill/>
        </p:spPr>
      </p:pic>
      <p:sp>
        <p:nvSpPr>
          <p:cNvPr id="10" name="Content Placeholder 2">
            <a:extLst>
              <a:ext uri="{FF2B5EF4-FFF2-40B4-BE49-F238E27FC236}">
                <a16:creationId xmlns:a16="http://schemas.microsoft.com/office/drawing/2014/main" id="{81BC64D0-5A5C-4031-ABA1-6BF52F152351}"/>
              </a:ext>
            </a:extLst>
          </p:cNvPr>
          <p:cNvSpPr>
            <a:spLocks noGrp="1"/>
          </p:cNvSpPr>
          <p:nvPr>
            <p:ph idx="1"/>
          </p:nvPr>
        </p:nvSpPr>
        <p:spPr>
          <a:xfrm>
            <a:off x="443346" y="1377394"/>
            <a:ext cx="5680364" cy="4642033"/>
          </a:xfrm>
        </p:spPr>
        <p:txBody>
          <a:bodyPr>
            <a:normAutofit/>
          </a:bodyPr>
          <a:lstStyle/>
          <a:p>
            <a:pPr marL="0" indent="0" algn="ctr">
              <a:lnSpc>
                <a:spcPct val="110000"/>
              </a:lnSpc>
              <a:buNone/>
            </a:pPr>
            <a:r>
              <a:rPr lang="en-US" sz="1800" b="1" dirty="0"/>
              <a:t>Hospitality Industry</a:t>
            </a:r>
          </a:p>
          <a:p>
            <a:pPr marL="0" indent="0">
              <a:lnSpc>
                <a:spcPct val="110000"/>
              </a:lnSpc>
              <a:buNone/>
            </a:pPr>
            <a:r>
              <a:rPr lang="en-US" sz="1400" dirty="0"/>
              <a:t>The platform's real-time insight and visibility capabilities have enabled hotel chains and restaurants to monitor their operations across multiple locations.</a:t>
            </a:r>
          </a:p>
          <a:p>
            <a:pPr marL="0" indent="0">
              <a:lnSpc>
                <a:spcPct val="110000"/>
              </a:lnSpc>
              <a:buNone/>
            </a:pPr>
            <a:r>
              <a:rPr lang="en-US" sz="1400" dirty="0"/>
              <a:t>The digitization of standard operating procedures and checklists has improved operational consistency and compliance.</a:t>
            </a:r>
          </a:p>
          <a:p>
            <a:pPr marL="0" indent="0">
              <a:lnSpc>
                <a:spcPct val="110000"/>
              </a:lnSpc>
              <a:buNone/>
            </a:pPr>
            <a:r>
              <a:rPr lang="en-US" sz="1400" dirty="0" err="1"/>
              <a:t>RealCADENCE's</a:t>
            </a:r>
            <a:r>
              <a:rPr lang="en-US" sz="1400" dirty="0"/>
              <a:t>™ centralized dashboard allows managers to react quickly to issues and communicate effectively with staff members. </a:t>
            </a:r>
          </a:p>
          <a:p>
            <a:pPr marL="0" indent="0">
              <a:lnSpc>
                <a:spcPct val="110000"/>
              </a:lnSpc>
              <a:buNone/>
            </a:pPr>
            <a:r>
              <a:rPr lang="en-US" sz="1400" dirty="0"/>
              <a:t>The platform's KPI measurement feature has provided valuable data for evaluating operational performance and identifying areas for improvement.</a:t>
            </a:r>
          </a:p>
        </p:txBody>
      </p:sp>
      <p:sp>
        <p:nvSpPr>
          <p:cNvPr id="14" name="Footer Placeholder 4">
            <a:extLst>
              <a:ext uri="{FF2B5EF4-FFF2-40B4-BE49-F238E27FC236}">
                <a16:creationId xmlns:a16="http://schemas.microsoft.com/office/drawing/2014/main" id="{0FC7C0B9-AEC3-4A15-A9F1-715C53416C9A}"/>
              </a:ext>
            </a:extLst>
          </p:cNvPr>
          <p:cNvSpPr>
            <a:spLocks noGrp="1"/>
          </p:cNvSpPr>
          <p:nvPr>
            <p:ph type="ftr" sz="quarter" idx="11"/>
          </p:nvPr>
        </p:nvSpPr>
        <p:spPr>
          <a:xfrm>
            <a:off x="8034169" y="6332538"/>
            <a:ext cx="3505459" cy="365125"/>
          </a:xfrm>
        </p:spPr>
        <p:txBody>
          <a:bodyPr>
            <a:normAutofit/>
          </a:bodyPr>
          <a:lstStyle/>
          <a:p>
            <a:pPr>
              <a:spcAft>
                <a:spcPts val="600"/>
              </a:spcAft>
            </a:pPr>
            <a:r>
              <a:rPr lang="en-US" dirty="0"/>
              <a:t>Task Management System</a:t>
            </a:r>
          </a:p>
        </p:txBody>
      </p:sp>
      <p:sp>
        <p:nvSpPr>
          <p:cNvPr id="16" name="Slide Number Placeholder 5">
            <a:extLst>
              <a:ext uri="{FF2B5EF4-FFF2-40B4-BE49-F238E27FC236}">
                <a16:creationId xmlns:a16="http://schemas.microsoft.com/office/drawing/2014/main" id="{A5382351-A9C6-4F58-9E38-AB08D3F6FE11}"/>
              </a:ext>
            </a:extLst>
          </p:cNvPr>
          <p:cNvSpPr>
            <a:spLocks noGrp="1"/>
          </p:cNvSpPr>
          <p:nvPr>
            <p:ph type="sldNum" sz="quarter" idx="12"/>
          </p:nvPr>
        </p:nvSpPr>
        <p:spPr>
          <a:xfrm>
            <a:off x="11444747" y="6332538"/>
            <a:ext cx="539808" cy="365125"/>
          </a:xfrm>
        </p:spPr>
        <p:txBody>
          <a:bodyPr>
            <a:normAutofit/>
          </a:bodyPr>
          <a:lstStyle/>
          <a:p>
            <a:pPr>
              <a:spcAft>
                <a:spcPts val="600"/>
              </a:spcAft>
            </a:pPr>
            <a:fld id="{45C5C030-0550-4584-9C82-E35DF7DBC581}" type="slidenum">
              <a:rPr lang="en-US" smtClean="0"/>
              <a:pPr>
                <a:spcAft>
                  <a:spcPts val="600"/>
                </a:spcAft>
              </a:pPr>
              <a:t>9</a:t>
            </a:fld>
            <a:endParaRPr lang="en-US"/>
          </a:p>
        </p:txBody>
      </p:sp>
    </p:spTree>
    <p:extLst>
      <p:ext uri="{BB962C8B-B14F-4D97-AF65-F5344CB8AC3E}">
        <p14:creationId xmlns:p14="http://schemas.microsoft.com/office/powerpoint/2010/main" val="103367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 calcmode="lin" valueType="num">
                                      <p:cBhvr additive="base">
                                        <p:cTn id="15"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fade">
                                      <p:cBhvr>
                                        <p:cTn id="21" dur="1000"/>
                                        <p:tgtEl>
                                          <p:spTgt spid="10">
                                            <p:txEl>
                                              <p:pRg st="1" end="1"/>
                                            </p:txEl>
                                          </p:spTgt>
                                        </p:tgtEl>
                                      </p:cBhvr>
                                    </p:animEffect>
                                    <p:anim calcmode="lin" valueType="num">
                                      <p:cBhvr>
                                        <p:cTn id="22"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2" end="2"/>
                                            </p:txEl>
                                          </p:spTgt>
                                        </p:tgtEl>
                                        <p:attrNameLst>
                                          <p:attrName>style.visibility</p:attrName>
                                        </p:attrNameLst>
                                      </p:cBhvr>
                                      <p:to>
                                        <p:strVal val="visible"/>
                                      </p:to>
                                    </p:set>
                                    <p:animEffect transition="in" filter="fade">
                                      <p:cBhvr>
                                        <p:cTn id="28" dur="1000"/>
                                        <p:tgtEl>
                                          <p:spTgt spid="10">
                                            <p:txEl>
                                              <p:pRg st="2" end="2"/>
                                            </p:txEl>
                                          </p:spTgt>
                                        </p:tgtEl>
                                      </p:cBhvr>
                                    </p:animEffect>
                                    <p:anim calcmode="lin" valueType="num">
                                      <p:cBhvr>
                                        <p:cTn id="29"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animEffect transition="in" filter="fade">
                                      <p:cBhvr>
                                        <p:cTn id="35" dur="1000"/>
                                        <p:tgtEl>
                                          <p:spTgt spid="10">
                                            <p:txEl>
                                              <p:pRg st="3" end="3"/>
                                            </p:txEl>
                                          </p:spTgt>
                                        </p:tgtEl>
                                      </p:cBhvr>
                                    </p:animEffect>
                                    <p:anim calcmode="lin" valueType="num">
                                      <p:cBhvr>
                                        <p:cTn id="36"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4" end="4"/>
                                            </p:txEl>
                                          </p:spTgt>
                                        </p:tgtEl>
                                        <p:attrNameLst>
                                          <p:attrName>style.visibility</p:attrName>
                                        </p:attrNameLst>
                                      </p:cBhvr>
                                      <p:to>
                                        <p:strVal val="visible"/>
                                      </p:to>
                                    </p:set>
                                    <p:animEffect transition="in" filter="fade">
                                      <p:cBhvr>
                                        <p:cTn id="42" dur="1000"/>
                                        <p:tgtEl>
                                          <p:spTgt spid="10">
                                            <p:txEl>
                                              <p:pRg st="4" end="4"/>
                                            </p:txEl>
                                          </p:spTgt>
                                        </p:tgtEl>
                                      </p:cBhvr>
                                    </p:animEffect>
                                    <p:anim calcmode="lin" valueType="num">
                                      <p:cBhvr>
                                        <p:cTn id="43"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itationVTI">
  <a:themeElements>
    <a:clrScheme name="AnalogousFromLightSeedLeftStep">
      <a:dk1>
        <a:srgbClr val="000000"/>
      </a:dk1>
      <a:lt1>
        <a:srgbClr val="FFFFFF"/>
      </a:lt1>
      <a:dk2>
        <a:srgbClr val="312441"/>
      </a:dk2>
      <a:lt2>
        <a:srgbClr val="E2E8E6"/>
      </a:lt2>
      <a:accent1>
        <a:srgbClr val="EE6E96"/>
      </a:accent1>
      <a:accent2>
        <a:srgbClr val="EB4EC0"/>
      </a:accent2>
      <a:accent3>
        <a:srgbClr val="DC6EEE"/>
      </a:accent3>
      <a:accent4>
        <a:srgbClr val="924EEB"/>
      </a:accent4>
      <a:accent5>
        <a:srgbClr val="716EEE"/>
      </a:accent5>
      <a:accent6>
        <a:srgbClr val="4E8CEB"/>
      </a:accent6>
      <a:hlink>
        <a:srgbClr val="568F7D"/>
      </a:hlink>
      <a:folHlink>
        <a:srgbClr val="7F7F7F"/>
      </a:folHlink>
    </a:clrScheme>
    <a:fontScheme name="Grandview">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VTI" id="{4899D957-8B31-4AB5-A19D-CB0353FFB667}" vid="{430294D6-2412-4BD3-B567-F0976EA49313}"/>
    </a:ext>
  </a:extLst>
</a:theme>
</file>

<file path=docProps/app.xml><?xml version="1.0" encoding="utf-8"?>
<Properties xmlns="http://schemas.openxmlformats.org/officeDocument/2006/extended-properties" xmlns:vt="http://schemas.openxmlformats.org/officeDocument/2006/docPropsVTypes">
  <TotalTime>976</TotalTime>
  <Words>2039</Words>
  <Application>Microsoft Office PowerPoint</Application>
  <PresentationFormat>Widescreen</PresentationFormat>
  <Paragraphs>391</Paragraphs>
  <Slides>44</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Grandview</vt:lpstr>
      <vt:lpstr>Grandview Display</vt:lpstr>
      <vt:lpstr>Times New Roman</vt:lpstr>
      <vt:lpstr>CitationVTI</vt:lpstr>
      <vt:lpstr>Task Management system</vt:lpstr>
      <vt:lpstr>Table of Contents</vt:lpstr>
      <vt:lpstr>INTRODUCTION</vt:lpstr>
      <vt:lpstr>Project INTRODUCTION</vt:lpstr>
      <vt:lpstr>OBJECTIVE</vt:lpstr>
      <vt:lpstr>PROBLEM STATEMENT</vt:lpstr>
      <vt:lpstr>Review of Scope by Industry</vt:lpstr>
      <vt:lpstr>Review of Scope by Industry</vt:lpstr>
      <vt:lpstr>Review of Scope by Industry</vt:lpstr>
      <vt:lpstr>Review of Scope by Industry</vt:lpstr>
      <vt:lpstr>Review of Scope by Industry</vt:lpstr>
      <vt:lpstr>Literature review</vt:lpstr>
      <vt:lpstr>Literature review</vt:lpstr>
      <vt:lpstr>Literature review</vt:lpstr>
      <vt:lpstr>Tools used</vt:lpstr>
      <vt:lpstr>Tools Used</vt:lpstr>
      <vt:lpstr>Tools Used</vt:lpstr>
      <vt:lpstr>Tools Used</vt:lpstr>
      <vt:lpstr>Tools Used</vt:lpstr>
      <vt:lpstr>Methodology</vt:lpstr>
      <vt:lpstr>methodology</vt:lpstr>
      <vt:lpstr>methodology</vt:lpstr>
      <vt:lpstr>System Design and Prototype</vt:lpstr>
      <vt:lpstr>System design and prototype</vt:lpstr>
      <vt:lpstr>System design and prototype</vt:lpstr>
      <vt:lpstr>System design and prototype</vt:lpstr>
      <vt:lpstr>System design and prototype</vt:lpstr>
      <vt:lpstr>System design and prototype</vt:lpstr>
      <vt:lpstr>System design and prototype</vt:lpstr>
      <vt:lpstr>System design and prototype</vt:lpstr>
      <vt:lpstr>implementation</vt:lpstr>
      <vt:lpstr>Implementation</vt:lpstr>
      <vt:lpstr>Implementation</vt:lpstr>
      <vt:lpstr>Implementation</vt:lpstr>
      <vt:lpstr>Implementation</vt:lpstr>
      <vt:lpstr>Implementation</vt:lpstr>
      <vt:lpstr>Implementation</vt:lpstr>
      <vt:lpstr>Implementation</vt:lpstr>
      <vt:lpstr>testing</vt:lpstr>
      <vt:lpstr>Conclusion</vt:lpstr>
      <vt:lpstr>Conclusion</vt:lpstr>
      <vt:lpstr>Future enhancements</vt:lpstr>
      <vt:lpstr>References/Bibliography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Management system</dc:title>
  <dc:creator>Rupendra Jangid</dc:creator>
  <cp:lastModifiedBy>ADMIN</cp:lastModifiedBy>
  <cp:revision>175</cp:revision>
  <dcterms:created xsi:type="dcterms:W3CDTF">2023-05-21T08:47:39Z</dcterms:created>
  <dcterms:modified xsi:type="dcterms:W3CDTF">2025-06-23T03:49:05Z</dcterms:modified>
</cp:coreProperties>
</file>